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69" r:id="rId6"/>
    <p:sldId id="259" r:id="rId7"/>
    <p:sldId id="270" r:id="rId8"/>
    <p:sldId id="260" r:id="rId9"/>
    <p:sldId id="265" r:id="rId10"/>
    <p:sldId id="266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264864-744D-440F-AABB-2D3A416A954E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4DE40A-6F1E-42BF-A503-05EF0298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Free Enterprise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en-US" sz="2800" b="1" dirty="0" smtClean="0"/>
              <a:t>A patent gives the inventor of a new product the exclusive right to produce and sell it for 20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ym typeface="Wingdings" pitchFamily="2" charset="2"/>
              </a:rPr>
              <a:t>What are public goods?</a:t>
            </a:r>
          </a:p>
          <a:p>
            <a:r>
              <a:rPr lang="en-US" altLang="en-US" dirty="0" smtClean="0">
                <a:sym typeface="Wingdings" pitchFamily="2" charset="2"/>
              </a:rPr>
              <a:t>What is a market failure?</a:t>
            </a:r>
          </a:p>
          <a:p>
            <a:r>
              <a:rPr lang="en-US" altLang="en-US" dirty="0" smtClean="0">
                <a:sym typeface="Wingdings" pitchFamily="2" charset="2"/>
              </a:rPr>
              <a:t>How does government manage externalities?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Providing Public Goods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accent2"/>
                </a:solidFill>
              </a:rPr>
              <a:t>public good</a:t>
            </a:r>
            <a:r>
              <a:rPr lang="en-US" altLang="en-US" dirty="0" smtClean="0"/>
              <a:t> is a shared good or service for which it would be impractical to make consumers pay individually and to exclude </a:t>
            </a:r>
            <a:r>
              <a:rPr lang="en-US" altLang="en-US" dirty="0" err="1" smtClean="0"/>
              <a:t>nonpayers</a:t>
            </a:r>
            <a:r>
              <a:rPr lang="en-US" alt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 Goods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b="1" dirty="0" smtClean="0"/>
              <a:t>A market failure is a situation in which the market, on its own, does not distribute resources efficiently.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Market Failures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200" b="1" dirty="0" smtClean="0"/>
              <a:t>The building of a new dam and creation of a lake generates:</a:t>
            </a:r>
          </a:p>
          <a:p>
            <a:pPr lvl="2"/>
            <a:r>
              <a:rPr lang="en-US" altLang="en-US" sz="3200" dirty="0" smtClean="0"/>
              <a:t>Positive Externalities – Examples?</a:t>
            </a:r>
          </a:p>
          <a:p>
            <a:pPr lvl="2"/>
            <a:endParaRPr lang="en-US" altLang="en-US" sz="3200" dirty="0" smtClean="0"/>
          </a:p>
          <a:p>
            <a:pPr lvl="2"/>
            <a:endParaRPr lang="en-US" altLang="en-US" sz="3200" dirty="0" smtClean="0"/>
          </a:p>
          <a:p>
            <a:pPr lvl="2"/>
            <a:r>
              <a:rPr lang="en-US" altLang="en-US" sz="3200" dirty="0" smtClean="0"/>
              <a:t>Negative Externalities - Examples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Externalities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another example of a public good.</a:t>
            </a:r>
          </a:p>
          <a:p>
            <a:r>
              <a:rPr lang="en-US" dirty="0" smtClean="0"/>
              <a:t>Give three examples of positive externalities</a:t>
            </a:r>
          </a:p>
          <a:p>
            <a:r>
              <a:rPr lang="en-US" dirty="0" smtClean="0"/>
              <a:t>Give three examples of negative externalities</a:t>
            </a:r>
          </a:p>
          <a:p>
            <a:r>
              <a:rPr lang="en-US" dirty="0" smtClean="0"/>
              <a:t>Be prepared to discuss answers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Goods &amp; Externalities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ym typeface="Wingdings" pitchFamily="2" charset="2"/>
              </a:rPr>
              <a:t> What role does the consumer play in the system of free enterprise?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4000" dirty="0" smtClean="0"/>
          </a:p>
          <a:p>
            <a:pPr>
              <a:buNone/>
            </a:pPr>
            <a:r>
              <a:rPr kumimoji="0" lang="en-US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en-US" sz="3600" dirty="0" smtClean="0"/>
              <a:t>F</a:t>
            </a:r>
            <a:r>
              <a:rPr kumimoji="0" lang="en-US" altLang="en-US" sz="3600" dirty="0" smtClean="0">
                <a:solidFill>
                  <a:schemeClr val="tx1"/>
                </a:solidFill>
              </a:rPr>
              <a:t>reedom </a:t>
            </a:r>
            <a:r>
              <a:rPr kumimoji="0" lang="en-US" altLang="en-US" sz="3600" dirty="0" smtClean="0">
                <a:solidFill>
                  <a:schemeClr val="tx1"/>
                </a:solidFill>
              </a:rPr>
              <a:t>to make their own economic choices.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ym typeface="Wingdings" pitchFamily="2" charset="2"/>
              </a:rPr>
              <a:t/>
            </a:r>
            <a:br>
              <a:rPr lang="en-US" altLang="en-US" dirty="0" smtClean="0">
                <a:sym typeface="Wingdings" pitchFamily="2" charset="2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>
                <a:sym typeface="Wingdings" pitchFamily="2" charset="2"/>
              </a:rPr>
              <a:t>What is the role of the government in the free enterprise system? </a:t>
            </a:r>
            <a:r>
              <a:rPr lang="en-US" altLang="en-US" dirty="0" smtClean="0">
                <a:sym typeface="Wingdings" pitchFamily="2" charset="2"/>
              </a:rPr>
              <a:t/>
            </a:r>
            <a:br>
              <a:rPr lang="en-US" alt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smtClean="0"/>
              <a:t>to protect people from potential problems that arise from the production of various products or the products themselves.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How does the government try to promote economic strength?</a:t>
            </a:r>
          </a:p>
          <a:p>
            <a:pPr lvl="2"/>
            <a:endParaRPr kumimoji="0" lang="en-US" altLang="en-US" b="1" dirty="0" smtClean="0"/>
          </a:p>
          <a:p>
            <a:pPr lvl="1"/>
            <a:endParaRPr lang="en-US" alt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Promoting Growth and 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b="1" dirty="0" smtClean="0"/>
              <a:t>Policymakers pursue three main outcomes as they seek to stabilize the economy.</a:t>
            </a:r>
          </a:p>
          <a:p>
            <a:pPr lvl="2"/>
            <a:r>
              <a:rPr lang="en-US" altLang="en-US" sz="3600" dirty="0" smtClean="0">
                <a:solidFill>
                  <a:schemeClr val="hlink"/>
                </a:solidFill>
              </a:rPr>
              <a:t>Employment</a:t>
            </a:r>
            <a:endParaRPr lang="en-US" altLang="en-US" sz="3600" dirty="0" smtClean="0"/>
          </a:p>
          <a:p>
            <a:pPr lvl="2"/>
            <a:r>
              <a:rPr lang="en-US" altLang="en-US" sz="3600" dirty="0" smtClean="0">
                <a:solidFill>
                  <a:schemeClr val="hlink"/>
                </a:solidFill>
              </a:rPr>
              <a:t>Growth</a:t>
            </a:r>
            <a:endParaRPr lang="en-US" altLang="en-US" sz="3600" dirty="0" smtClean="0"/>
          </a:p>
          <a:p>
            <a:pPr lvl="2"/>
            <a:r>
              <a:rPr lang="en-US" altLang="en-US" sz="3600" dirty="0" smtClean="0">
                <a:solidFill>
                  <a:schemeClr val="hlink"/>
                </a:solidFill>
              </a:rPr>
              <a:t>Stability</a:t>
            </a:r>
            <a:endParaRPr lang="en-US" alt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kumimoji="0" lang="en-US" altLang="en-US" sz="3200" dirty="0" smtClean="0">
                <a:solidFill>
                  <a:schemeClr val="tx1"/>
                </a:solidFill>
              </a:rPr>
              <a:t>The government encourages the development of new technologies in several ways. </a:t>
            </a:r>
            <a:endParaRPr kumimoji="0" lang="en-US" altLang="en-US" sz="32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3200" dirty="0" smtClean="0"/>
              <a:t>Such as:</a:t>
            </a:r>
            <a:endParaRPr kumimoji="0" lang="en-US" altLang="en-US" sz="3200" dirty="0" smtClean="0">
              <a:solidFill>
                <a:schemeClr val="tx1"/>
              </a:solidFill>
            </a:endParaRPr>
          </a:p>
          <a:p>
            <a:pPr lvl="2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Why and how does the government encourage innovation?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en-US" sz="2800" b="1" dirty="0" smtClean="0"/>
              <a:t>Federal agencies fund many research and development projects. Also, new technology often evolves out of government research.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275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American Free Enterprise</vt:lpstr>
      <vt:lpstr> What role does the consumer play in the system of free enterprise?</vt:lpstr>
      <vt:lpstr> </vt:lpstr>
      <vt:lpstr>What is the role of the government in the free enterprise system?  </vt:lpstr>
      <vt:lpstr>Slide 5</vt:lpstr>
      <vt:lpstr>Promoting Growth and Stability</vt:lpstr>
      <vt:lpstr>Slide 7</vt:lpstr>
      <vt:lpstr>Why and how does the government encourage innovation? </vt:lpstr>
      <vt:lpstr>Slide 9</vt:lpstr>
      <vt:lpstr>Slide 10</vt:lpstr>
      <vt:lpstr>Providing Public Goods</vt:lpstr>
      <vt:lpstr>Public Goods</vt:lpstr>
      <vt:lpstr>Market Failures</vt:lpstr>
      <vt:lpstr>Externalities</vt:lpstr>
      <vt:lpstr>Public Goods &amp; Externalities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Free Enterprise</dc:title>
  <dc:creator>User</dc:creator>
  <cp:lastModifiedBy>User</cp:lastModifiedBy>
  <cp:revision>14</cp:revision>
  <dcterms:created xsi:type="dcterms:W3CDTF">2011-09-14T21:34:31Z</dcterms:created>
  <dcterms:modified xsi:type="dcterms:W3CDTF">2011-09-15T18:03:55Z</dcterms:modified>
</cp:coreProperties>
</file>