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6337-3E27-46E8-A574-9CA481684913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44C66-18DF-45A0-BAD4-1AF582B0CC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The Market’s Self-Regulating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2"/>
                </a:solidFill>
              </a:rPr>
              <a:t>self-interest</a:t>
            </a:r>
            <a:endParaRPr lang="en-US" altLang="en-US" dirty="0" smtClean="0"/>
          </a:p>
          <a:p>
            <a:r>
              <a:rPr lang="en-US" altLang="en-US" dirty="0" smtClean="0">
                <a:solidFill>
                  <a:schemeClr val="accent2"/>
                </a:solidFill>
              </a:rPr>
              <a:t>Competition</a:t>
            </a:r>
          </a:p>
          <a:p>
            <a:r>
              <a:rPr lang="en-US" altLang="en-US" dirty="0" smtClean="0">
                <a:solidFill>
                  <a:schemeClr val="accent2"/>
                </a:solidFill>
              </a:rPr>
              <a:t>invisible hand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Adam Smith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&amp;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Section 2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400" dirty="0" smtClean="0"/>
              <a:t>.  Why do people need to buy and sell goods or services?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(a) People need to buy and sell goods to make a profit.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(b) People buy and sell to maintain a competitive society.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(c) No one is self-sufficient.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(d) People need to provide the market with goods and services.</a:t>
            </a:r>
          </a:p>
          <a:p>
            <a:pPr>
              <a:buFontTx/>
              <a:buNone/>
            </a:pPr>
            <a:r>
              <a:rPr lang="en-US" altLang="en-US" sz="2400" dirty="0" smtClean="0"/>
              <a:t>2.  What factors create the phenomenon of the “invisible hand”?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(a) incentives and efficiency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(b) specialization and efficiency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(c) competition between firms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(d) competition and self-interest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Centrally Planned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b="1" dirty="0" smtClean="0">
                <a:solidFill>
                  <a:schemeClr val="tx2"/>
                </a:solidFill>
              </a:rPr>
              <a:t>Socialism</a:t>
            </a:r>
            <a:r>
              <a:rPr kumimoji="0" lang="en-US" altLang="en-US" b="1" dirty="0" smtClean="0"/>
              <a:t> </a:t>
            </a:r>
            <a:r>
              <a:rPr kumimoji="0" lang="en-US" altLang="en-US" dirty="0" smtClean="0"/>
              <a:t>is a social and political philosophy based on the belief that democratic means should be used to distribute wealth evenly throughout a society. </a:t>
            </a:r>
            <a:endParaRPr kumimoji="0" lang="en-US" altLang="en-US" b="1" dirty="0" smtClean="0"/>
          </a:p>
          <a:p>
            <a:r>
              <a:rPr kumimoji="0" lang="en-US" altLang="en-US" b="1" dirty="0" smtClean="0">
                <a:solidFill>
                  <a:schemeClr val="tx2"/>
                </a:solidFill>
              </a:rPr>
              <a:t>Communism</a:t>
            </a:r>
            <a:r>
              <a:rPr kumimoji="0" lang="en-US" altLang="en-US" dirty="0" smtClean="0"/>
              <a:t> is a political system characterized by a centrally planned economy with all economic and political power resting in the hands of the government.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Former Soviet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Soviet Agriculture</a:t>
            </a:r>
          </a:p>
          <a:p>
            <a:r>
              <a:rPr lang="en-US" altLang="en-US" dirty="0" smtClean="0"/>
              <a:t>Soviet Industry</a:t>
            </a:r>
          </a:p>
          <a:p>
            <a:r>
              <a:rPr lang="en-US" altLang="en-US" dirty="0" smtClean="0"/>
              <a:t>Soviet Consumers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Section 3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altLang="en-US" sz="2400" dirty="0" smtClean="0"/>
              <a:t>1.  In a socialist country, 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(a) central planning is unnecessary.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(b) the government often owns major industries, such as utilities.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(c) an authoritarian government controls the economy.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(d) economic equality is not important.</a:t>
            </a:r>
          </a:p>
          <a:p>
            <a:pPr>
              <a:buFontTx/>
              <a:buNone/>
            </a:pPr>
            <a:r>
              <a:rPr lang="en-US" altLang="en-US" sz="2400" dirty="0" smtClean="0"/>
              <a:t>2.  Which of the following is an advantage of a centrally planned economy?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(a) the system’s bureaucracies are small and flexible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(b) the system can work quickly to accomplish specific goals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(c) innovation is well rewarded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(d) consumers’ needs are well met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Three Economic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Every society must answer three questions:</a:t>
            </a:r>
          </a:p>
          <a:p>
            <a:pPr lvl="1"/>
            <a:r>
              <a:rPr lang="en-US" altLang="en-US" dirty="0" smtClean="0"/>
              <a:t>What goods and services should be produced? </a:t>
            </a:r>
          </a:p>
          <a:p>
            <a:pPr lvl="1"/>
            <a:r>
              <a:rPr lang="en-US" altLang="en-US" dirty="0" smtClean="0"/>
              <a:t>How should these goods and services be produced? </a:t>
            </a:r>
          </a:p>
          <a:p>
            <a:pPr lvl="1"/>
            <a:r>
              <a:rPr lang="en-US" altLang="en-US" dirty="0" smtClean="0"/>
              <a:t>Who consumes these goods and services?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Societies answer the three economic questions based on their values.</a:t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Efficiency</a:t>
            </a:r>
          </a:p>
          <a:p>
            <a:r>
              <a:rPr lang="en-US" dirty="0" smtClean="0"/>
              <a:t>Economic Freedom</a:t>
            </a:r>
          </a:p>
          <a:p>
            <a:r>
              <a:rPr lang="en-US" dirty="0" smtClean="0"/>
              <a:t>Economic Security &amp; Predictability</a:t>
            </a:r>
          </a:p>
          <a:p>
            <a:r>
              <a:rPr lang="en-US" dirty="0" smtClean="0"/>
              <a:t>Economic Equity</a:t>
            </a:r>
          </a:p>
          <a:p>
            <a:r>
              <a:rPr lang="en-US" dirty="0" smtClean="0"/>
              <a:t>Economic Growth &amp; Innovation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Four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en-US" altLang="en-US" sz="4000" b="1" dirty="0" smtClean="0"/>
              <a:t>economic system is the method used by a society to produce and distribute goods and services.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800000"/>
                </a:solidFill>
                <a:cs typeface="Times" charset="0"/>
              </a:rPr>
              <a:t>Traditional economies</a:t>
            </a:r>
            <a:endParaRPr lang="en-US" altLang="en-US" dirty="0" smtClean="0">
              <a:cs typeface="Times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rgbClr val="800000"/>
                </a:solidFill>
                <a:cs typeface="Times" charset="0"/>
              </a:rPr>
              <a:t>Centrally planned economy</a:t>
            </a:r>
            <a:endParaRPr lang="en-US" altLang="en-US" dirty="0" smtClean="0">
              <a:cs typeface="Times" charset="0"/>
            </a:endParaRPr>
          </a:p>
          <a:p>
            <a:r>
              <a:rPr lang="en-US" altLang="en-US" b="1" dirty="0" smtClean="0">
                <a:solidFill>
                  <a:srgbClr val="800000"/>
                </a:solidFill>
                <a:cs typeface="Times" charset="0"/>
              </a:rPr>
              <a:t>Market economy</a:t>
            </a:r>
          </a:p>
          <a:p>
            <a:r>
              <a:rPr lang="en-US" altLang="en-US" b="1" dirty="0" smtClean="0">
                <a:solidFill>
                  <a:srgbClr val="800000"/>
                </a:solidFill>
                <a:cs typeface="Times" charset="0"/>
              </a:rPr>
              <a:t>Mixed economies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dirty="0" smtClean="0">
                <a:cs typeface="Times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Section 1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000" dirty="0" smtClean="0"/>
              <a:t>1.  Each society determines who will consume what is produced based on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(a) its unique combination of social values and goals.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(b) the amount of factor payments.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(c) its needs and wants.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(d) economic equity.</a:t>
            </a:r>
          </a:p>
          <a:p>
            <a:pPr>
              <a:buFontTx/>
              <a:buNone/>
            </a:pPr>
            <a:r>
              <a:rPr lang="en-US" altLang="en-US" sz="2000" dirty="0" smtClean="0"/>
              <a:t>2.  To improve its standard of living, a nation’s economy must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(a) remain stable.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(b) grow through innovation.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(c) reach economic equity.</a:t>
            </a:r>
          </a:p>
          <a:p>
            <a:pPr lvl="1">
              <a:buFontTx/>
              <a:buNone/>
            </a:pPr>
            <a:r>
              <a:rPr lang="en-US" altLang="en-US" sz="2000" dirty="0" smtClean="0"/>
              <a:t>(d) allow the central government to make economic decisions.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en-US" sz="4400" dirty="0" smtClean="0"/>
              <a:t>Why Do Markets Exist?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 smtClean="0"/>
              <a:t>Markets exist because none of us produces all the goods and services we require to satisfy our needs and wants.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Free Market Economy</a:t>
            </a:r>
            <a:endParaRPr lang="en-US" dirty="0"/>
          </a:p>
        </p:txBody>
      </p:sp>
      <p:grpSp>
        <p:nvGrpSpPr>
          <p:cNvPr id="4" name="Group 59"/>
          <p:cNvGrpSpPr>
            <a:grpSpLocks noGrp="1"/>
          </p:cNvGrpSpPr>
          <p:nvPr>
            <p:ph idx="1"/>
          </p:nvPr>
        </p:nvGrpSpPr>
        <p:grpSpPr bwMode="auto">
          <a:xfrm>
            <a:off x="304800" y="990600"/>
            <a:ext cx="8839200" cy="5867400"/>
            <a:chOff x="1332" y="1278"/>
            <a:chExt cx="2936" cy="2671"/>
          </a:xfrm>
        </p:grpSpPr>
        <p:pic>
          <p:nvPicPr>
            <p:cNvPr id="5" name="Picture 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2" y="1278"/>
              <a:ext cx="2936" cy="2671"/>
            </a:xfrm>
            <a:prstGeom prst="rect">
              <a:avLst/>
            </a:prstGeom>
            <a:noFill/>
          </p:spPr>
        </p:pic>
        <p:pic>
          <p:nvPicPr>
            <p:cNvPr id="6" name="Picture 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13" y="1576"/>
              <a:ext cx="2204" cy="2203"/>
            </a:xfrm>
            <a:prstGeom prst="rect">
              <a:avLst/>
            </a:prstGeom>
            <a:noFill/>
          </p:spPr>
        </p:pic>
        <p:pic>
          <p:nvPicPr>
            <p:cNvPr id="7" name="Picture 4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15" y="2231"/>
              <a:ext cx="2533" cy="676"/>
            </a:xfrm>
            <a:prstGeom prst="rect">
              <a:avLst/>
            </a:prstGeom>
            <a:noFill/>
          </p:spPr>
        </p:pic>
        <p:sp>
          <p:nvSpPr>
            <p:cNvPr id="8" name="Text Box 47"/>
            <p:cNvSpPr txBox="1">
              <a:spLocks noChangeArrowheads="1"/>
            </p:cNvSpPr>
            <p:nvPr/>
          </p:nvSpPr>
          <p:spPr bwMode="auto">
            <a:xfrm>
              <a:off x="2470" y="1649"/>
              <a:ext cx="69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000" b="1">
                  <a:solidFill>
                    <a:srgbClr val="FFFFFF"/>
                  </a:solidFill>
                </a:rPr>
                <a:t>monetary flow</a:t>
              </a:r>
              <a:endParaRPr kumimoji="0" lang="en-US" altLang="en-US" sz="2600" b="1"/>
            </a:p>
          </p:txBody>
        </p:sp>
        <p:sp>
          <p:nvSpPr>
            <p:cNvPr id="9" name="Text Box 48"/>
            <p:cNvSpPr txBox="1">
              <a:spLocks noChangeArrowheads="1"/>
            </p:cNvSpPr>
            <p:nvPr/>
          </p:nvSpPr>
          <p:spPr bwMode="auto">
            <a:xfrm>
              <a:off x="2470" y="1803"/>
              <a:ext cx="69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000" b="1">
                  <a:solidFill>
                    <a:srgbClr val="FFFFFF"/>
                  </a:solidFill>
                </a:rPr>
                <a:t>physical flow</a:t>
              </a:r>
              <a:endParaRPr kumimoji="0" lang="en-US" altLang="en-US" sz="2600" b="1"/>
            </a:p>
          </p:txBody>
        </p:sp>
        <p:sp>
          <p:nvSpPr>
            <p:cNvPr id="10" name="Text Box 49"/>
            <p:cNvSpPr txBox="1">
              <a:spLocks noChangeArrowheads="1"/>
            </p:cNvSpPr>
            <p:nvPr/>
          </p:nvSpPr>
          <p:spPr bwMode="auto">
            <a:xfrm>
              <a:off x="2476" y="3550"/>
              <a:ext cx="6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000" b="1">
                  <a:solidFill>
                    <a:srgbClr val="FFFFFF"/>
                  </a:solidFill>
                </a:rPr>
                <a:t>monetary flow</a:t>
              </a:r>
              <a:endParaRPr kumimoji="0" lang="en-US" altLang="en-US" sz="2600" b="1"/>
            </a:p>
          </p:txBody>
        </p:sp>
        <p:sp>
          <p:nvSpPr>
            <p:cNvPr id="11" name="Text Box 50"/>
            <p:cNvSpPr txBox="1">
              <a:spLocks noChangeArrowheads="1"/>
            </p:cNvSpPr>
            <p:nvPr/>
          </p:nvSpPr>
          <p:spPr bwMode="auto">
            <a:xfrm>
              <a:off x="2476" y="3395"/>
              <a:ext cx="6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kumimoji="0" lang="en-US" altLang="en-US" sz="1000" b="1">
                  <a:solidFill>
                    <a:srgbClr val="FFFFFF"/>
                  </a:solidFill>
                </a:rPr>
                <a:t>physical flow</a:t>
              </a:r>
              <a:endParaRPr kumimoji="0" lang="en-US" altLang="en-US" sz="2600" b="1"/>
            </a:p>
          </p:txBody>
        </p:sp>
        <p:sp>
          <p:nvSpPr>
            <p:cNvPr id="12" name="Text Box 51"/>
            <p:cNvSpPr txBox="1">
              <a:spLocks noChangeArrowheads="1"/>
            </p:cNvSpPr>
            <p:nvPr/>
          </p:nvSpPr>
          <p:spPr bwMode="auto">
            <a:xfrm>
              <a:off x="1430" y="1321"/>
              <a:ext cx="21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0" lang="en-US" altLang="en-US" sz="1200" b="1" dirty="0">
                  <a:solidFill>
                    <a:srgbClr val="FFFFFF"/>
                  </a:solidFill>
                </a:rPr>
                <a:t>Circular Flow Diagram of a Market Economy</a:t>
              </a:r>
              <a:endParaRPr kumimoji="0" lang="en-US" altLang="en-US" sz="2600" b="1" dirty="0"/>
            </a:p>
          </p:txBody>
        </p:sp>
        <p:pic>
          <p:nvPicPr>
            <p:cNvPr id="13" name="Picture 5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35" y="2557"/>
              <a:ext cx="812" cy="265"/>
            </a:xfrm>
            <a:prstGeom prst="rect">
              <a:avLst/>
            </a:prstGeom>
            <a:noFill/>
          </p:spPr>
        </p:pic>
        <p:pic>
          <p:nvPicPr>
            <p:cNvPr id="14" name="Picture 5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24" y="2557"/>
              <a:ext cx="484" cy="265"/>
            </a:xfrm>
            <a:prstGeom prst="rect">
              <a:avLst/>
            </a:prstGeom>
            <a:noFill/>
          </p:spPr>
        </p:pic>
        <p:sp>
          <p:nvSpPr>
            <p:cNvPr id="15" name="Text Box 54"/>
            <p:cNvSpPr txBox="1">
              <a:spLocks noChangeArrowheads="1"/>
            </p:cNvSpPr>
            <p:nvPr/>
          </p:nvSpPr>
          <p:spPr bwMode="auto">
            <a:xfrm>
              <a:off x="1554" y="2609"/>
              <a:ext cx="62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0" lang="en-US" altLang="en-US" sz="1000" b="1" dirty="0">
                  <a:solidFill>
                    <a:srgbClr val="FFFFFF"/>
                  </a:solidFill>
                </a:rPr>
                <a:t>Households</a:t>
              </a:r>
              <a:endParaRPr kumimoji="0" lang="en-US" altLang="en-US" sz="2600" b="1" dirty="0"/>
            </a:p>
          </p:txBody>
        </p:sp>
        <p:sp>
          <p:nvSpPr>
            <p:cNvPr id="16" name="Text Box 55"/>
            <p:cNvSpPr txBox="1">
              <a:spLocks noChangeArrowheads="1"/>
            </p:cNvSpPr>
            <p:nvPr/>
          </p:nvSpPr>
          <p:spPr bwMode="auto">
            <a:xfrm>
              <a:off x="3625" y="2617"/>
              <a:ext cx="36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0" lang="en-US" altLang="en-US" sz="1000" b="1">
                  <a:solidFill>
                    <a:srgbClr val="FFFFFF"/>
                  </a:solidFill>
                </a:rPr>
                <a:t>Firms</a:t>
              </a:r>
              <a:endParaRPr kumimoji="0" lang="en-US" altLang="en-US" sz="26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528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Economic Systems</vt:lpstr>
      <vt:lpstr>The Three Economic Questions</vt:lpstr>
      <vt:lpstr>Societies answer the three economic questions based on their values. </vt:lpstr>
      <vt:lpstr>Four Economic Systems</vt:lpstr>
      <vt:lpstr>Examples of Economic Systems</vt:lpstr>
      <vt:lpstr>Section 1 Assessment</vt:lpstr>
      <vt:lpstr>The Free Market</vt:lpstr>
      <vt:lpstr>Slide 8</vt:lpstr>
      <vt:lpstr>The Free Market Economy</vt:lpstr>
      <vt:lpstr>The Market’s Self-Regulating Nature</vt:lpstr>
      <vt:lpstr>Advantages &amp; Disadvantages</vt:lpstr>
      <vt:lpstr>Section 2 Assessment</vt:lpstr>
      <vt:lpstr>Centrally Planned Economies</vt:lpstr>
      <vt:lpstr>The Former Soviet Union</vt:lpstr>
      <vt:lpstr>Section 3 Assessment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Systems</dc:title>
  <dc:creator>User</dc:creator>
  <cp:lastModifiedBy>User</cp:lastModifiedBy>
  <cp:revision>35</cp:revision>
  <dcterms:created xsi:type="dcterms:W3CDTF">2011-08-31T15:46:00Z</dcterms:created>
  <dcterms:modified xsi:type="dcterms:W3CDTF">2011-09-07T22:06:33Z</dcterms:modified>
</cp:coreProperties>
</file>