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58" r:id="rId5"/>
    <p:sldId id="261" r:id="rId6"/>
    <p:sldId id="264" r:id="rId7"/>
    <p:sldId id="260" r:id="rId8"/>
    <p:sldId id="265" r:id="rId9"/>
    <p:sldId id="263" r:id="rId10"/>
    <p:sldId id="262"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5" d="100"/>
          <a:sy n="85" d="100"/>
        </p:scale>
        <p:origin x="-82" y="1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4B0C559-FDD8-41C0-A73C-06D40B7F70E0}" type="datetimeFigureOut">
              <a:rPr lang="en-US" smtClean="0"/>
              <a:t>2/21/2013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4F7E8E2-69D1-42AD-A116-C12EDD2C2BF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B0C559-FDD8-41C0-A73C-06D40B7F70E0}" type="datetimeFigureOut">
              <a:rPr lang="en-US" smtClean="0"/>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7E8E2-69D1-42AD-A116-C12EDD2C2B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B0C559-FDD8-41C0-A73C-06D40B7F70E0}" type="datetimeFigureOut">
              <a:rPr lang="en-US" smtClean="0"/>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7E8E2-69D1-42AD-A116-C12EDD2C2B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B0C559-FDD8-41C0-A73C-06D40B7F70E0}" type="datetimeFigureOut">
              <a:rPr lang="en-US" smtClean="0"/>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7E8E2-69D1-42AD-A116-C12EDD2C2B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B0C559-FDD8-41C0-A73C-06D40B7F70E0}" type="datetimeFigureOut">
              <a:rPr lang="en-US" smtClean="0"/>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7E8E2-69D1-42AD-A116-C12EDD2C2BF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B0C559-FDD8-41C0-A73C-06D40B7F70E0}" type="datetimeFigureOut">
              <a:rPr lang="en-US" smtClean="0"/>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7E8E2-69D1-42AD-A116-C12EDD2C2BF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4B0C559-FDD8-41C0-A73C-06D40B7F70E0}" type="datetimeFigureOut">
              <a:rPr lang="en-US" smtClean="0"/>
              <a:t>2/21/2013</a:t>
            </a:fld>
            <a:endParaRPr lang="en-US"/>
          </a:p>
        </p:txBody>
      </p:sp>
      <p:sp>
        <p:nvSpPr>
          <p:cNvPr id="27" name="Slide Number Placeholder 26"/>
          <p:cNvSpPr>
            <a:spLocks noGrp="1"/>
          </p:cNvSpPr>
          <p:nvPr>
            <p:ph type="sldNum" sz="quarter" idx="11"/>
          </p:nvPr>
        </p:nvSpPr>
        <p:spPr/>
        <p:txBody>
          <a:bodyPr rtlCol="0"/>
          <a:lstStyle/>
          <a:p>
            <a:fld id="{94F7E8E2-69D1-42AD-A116-C12EDD2C2BF0}"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4B0C559-FDD8-41C0-A73C-06D40B7F70E0}" type="datetimeFigureOut">
              <a:rPr lang="en-US" smtClean="0"/>
              <a:t>2/21/2013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4F7E8E2-69D1-42AD-A116-C12EDD2C2B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0C559-FDD8-41C0-A73C-06D40B7F70E0}" type="datetimeFigureOut">
              <a:rPr lang="en-US" smtClean="0"/>
              <a:t>2/21/2013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F7E8E2-69D1-42AD-A116-C12EDD2C2B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B0C559-FDD8-41C0-A73C-06D40B7F70E0}" type="datetimeFigureOut">
              <a:rPr lang="en-US" smtClean="0"/>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7E8E2-69D1-42AD-A116-C12EDD2C2B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0C559-FDD8-41C0-A73C-06D40B7F70E0}" type="datetimeFigureOut">
              <a:rPr lang="en-US" smtClean="0"/>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7E8E2-69D1-42AD-A116-C12EDD2C2B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4B0C559-FDD8-41C0-A73C-06D40B7F70E0}" type="datetimeFigureOut">
              <a:rPr lang="en-US" smtClean="0"/>
              <a:t>2/21/2013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4F7E8E2-69D1-42AD-A116-C12EDD2C2B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United State’s Entrance to World War I</a:t>
            </a:r>
            <a:endParaRPr lang="en-US" dirty="0"/>
          </a:p>
        </p:txBody>
      </p:sp>
      <p:sp>
        <p:nvSpPr>
          <p:cNvPr id="3" name="Subtitle 2"/>
          <p:cNvSpPr>
            <a:spLocks noGrp="1"/>
          </p:cNvSpPr>
          <p:nvPr>
            <p:ph type="subTitle" idx="1"/>
          </p:nvPr>
        </p:nvSpPr>
        <p:spPr/>
        <p:txBody>
          <a:bodyPr/>
          <a:lstStyle/>
          <a:p>
            <a:r>
              <a:rPr lang="en-US" dirty="0" smtClean="0"/>
              <a:t>Lauren </a:t>
            </a:r>
            <a:r>
              <a:rPr lang="en-US" dirty="0" err="1" smtClean="0"/>
              <a:t>Rizzi</a:t>
            </a:r>
            <a:r>
              <a:rPr lang="en-US" dirty="0" smtClean="0"/>
              <a:t>, Annie </a:t>
            </a:r>
            <a:r>
              <a:rPr lang="en-US" dirty="0" err="1" smtClean="0"/>
              <a:t>Shwartz</a:t>
            </a:r>
            <a:r>
              <a:rPr lang="en-US" dirty="0" smtClean="0"/>
              <a:t>, Erin Hawley</a:t>
            </a:r>
          </a:p>
          <a:p>
            <a:r>
              <a:rPr lang="en-US" dirty="0" smtClean="0"/>
              <a:t>Bonnecarrere, 4th</a:t>
            </a:r>
            <a:endParaRPr lang="en-US" dirty="0"/>
          </a:p>
        </p:txBody>
      </p:sp>
    </p:spTree>
    <p:extLst>
      <p:ext uri="{BB962C8B-B14F-4D97-AF65-F5344CB8AC3E}">
        <p14:creationId xmlns:p14="http://schemas.microsoft.com/office/powerpoint/2010/main" val="1819269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marL="109728" indent="0">
              <a:buNone/>
            </a:pPr>
            <a:r>
              <a:rPr lang="en-US" dirty="0" smtClean="0"/>
              <a:t>	President Wilson’s righteous declaration of protecting democracy for humanity mainly served to justify guarding American investments and interests overseas. His intentions were elucidated in his Fourteen Points address, as well as worries about the debts to America, and previous attempts at global financial manipulation by the United States.</a:t>
            </a:r>
            <a:endParaRPr lang="en-US" dirty="0"/>
          </a:p>
          <a:p>
            <a:endParaRPr lang="en-US" dirty="0"/>
          </a:p>
        </p:txBody>
      </p:sp>
    </p:spTree>
    <p:extLst>
      <p:ext uri="{BB962C8B-B14F-4D97-AF65-F5344CB8AC3E}">
        <p14:creationId xmlns:p14="http://schemas.microsoft.com/office/powerpoint/2010/main" val="3778285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Bibliography</a:t>
            </a:r>
            <a:endParaRPr lang="en-US" dirty="0"/>
          </a:p>
        </p:txBody>
      </p:sp>
      <p:sp>
        <p:nvSpPr>
          <p:cNvPr id="3" name="Content Placeholder 2"/>
          <p:cNvSpPr>
            <a:spLocks noGrp="1"/>
          </p:cNvSpPr>
          <p:nvPr>
            <p:ph idx="1"/>
          </p:nvPr>
        </p:nvSpPr>
        <p:spPr>
          <a:xfrm>
            <a:off x="457200" y="1295400"/>
            <a:ext cx="8229600" cy="5279136"/>
          </a:xfrm>
        </p:spPr>
        <p:txBody>
          <a:bodyPr>
            <a:normAutofit fontScale="70000" lnSpcReduction="20000"/>
          </a:bodyPr>
          <a:lstStyle/>
          <a:p>
            <a:pPr marL="457200" indent="-457200">
              <a:lnSpc>
                <a:spcPct val="220000"/>
              </a:lnSpc>
              <a:spcBef>
                <a:spcPts val="0"/>
              </a:spcBef>
              <a:buNone/>
            </a:pPr>
            <a:r>
              <a:rPr lang="en-US" dirty="0" smtClean="0"/>
              <a:t>Bailey, Thomas Andrew, David M. Kennedy, and </a:t>
            </a:r>
            <a:r>
              <a:rPr lang="en-US" dirty="0" err="1" smtClean="0"/>
              <a:t>Lizabeth</a:t>
            </a:r>
            <a:r>
              <a:rPr lang="en-US" dirty="0" smtClean="0"/>
              <a:t> Cohen. </a:t>
            </a:r>
            <a:r>
              <a:rPr lang="en-US" i="1" dirty="0" smtClean="0"/>
              <a:t>The American Pageant</a:t>
            </a:r>
            <a:r>
              <a:rPr lang="en-US" dirty="0" smtClean="0"/>
              <a:t>. 12th ed</a:t>
            </a:r>
            <a:r>
              <a:rPr lang="en-US" dirty="0"/>
              <a:t>. </a:t>
            </a:r>
            <a:r>
              <a:rPr lang="en-US" dirty="0" smtClean="0"/>
              <a:t>Boston: Houghton Mifflin, 1998. Print.</a:t>
            </a:r>
          </a:p>
          <a:p>
            <a:pPr marL="457200" indent="-457200">
              <a:lnSpc>
                <a:spcPct val="220000"/>
              </a:lnSpc>
              <a:spcBef>
                <a:spcPts val="0"/>
              </a:spcBef>
              <a:buNone/>
              <a:tabLst>
                <a:tab pos="457200" algn="l"/>
              </a:tabLst>
            </a:pPr>
            <a:r>
              <a:rPr lang="en-US" dirty="0" err="1"/>
              <a:t>Rockoff</a:t>
            </a:r>
            <a:r>
              <a:rPr lang="en-US" dirty="0"/>
              <a:t>, Hugh. "U.S. Economy in World War </a:t>
            </a:r>
            <a:r>
              <a:rPr lang="en-US" dirty="0" smtClean="0"/>
              <a:t>I</a:t>
            </a:r>
            <a:r>
              <a:rPr lang="en-US" dirty="0"/>
              <a:t>." </a:t>
            </a:r>
            <a:r>
              <a:rPr lang="en-US" i="1" dirty="0"/>
              <a:t>Economic History Services</a:t>
            </a:r>
            <a:r>
              <a:rPr lang="en-US" dirty="0"/>
              <a:t>. Ed. Robert </a:t>
            </a:r>
            <a:r>
              <a:rPr lang="en-US" dirty="0" err="1" smtClean="0"/>
              <a:t>Whaples</a:t>
            </a:r>
            <a:r>
              <a:rPr lang="en-US" dirty="0"/>
              <a:t>. Economic Historic Association, 10 </a:t>
            </a:r>
            <a:r>
              <a:rPr lang="en-US" dirty="0" smtClean="0"/>
              <a:t>Feb</a:t>
            </a:r>
            <a:r>
              <a:rPr lang="en-US" dirty="0"/>
              <a:t>. 2008. Web. 19 Feb. 2013</a:t>
            </a:r>
            <a:r>
              <a:rPr lang="en-US" dirty="0" smtClean="0"/>
              <a:t>. &lt;</a:t>
            </a:r>
            <a:r>
              <a:rPr lang="en-US" dirty="0"/>
              <a:t>http://</a:t>
            </a:r>
            <a:r>
              <a:rPr lang="en-US" dirty="0" smtClean="0"/>
              <a:t>eh.net/encyclopedia/article/rockoff.wwi&gt;.</a:t>
            </a:r>
          </a:p>
          <a:p>
            <a:pPr marL="457200" indent="-457200">
              <a:lnSpc>
                <a:spcPct val="220000"/>
              </a:lnSpc>
              <a:spcBef>
                <a:spcPts val="0"/>
              </a:spcBef>
              <a:buNone/>
            </a:pPr>
            <a:r>
              <a:rPr lang="en-US" dirty="0" smtClean="0"/>
              <a:t>Wilson, Woodrow. “Fourteen Points.” United States Congress. Washington, D.C. 8 Jan. 1918. Address.</a:t>
            </a:r>
            <a:endParaRPr lang="en-US" dirty="0"/>
          </a:p>
        </p:txBody>
      </p:sp>
    </p:spTree>
    <p:extLst>
      <p:ext uri="{BB962C8B-B14F-4D97-AF65-F5344CB8AC3E}">
        <p14:creationId xmlns:p14="http://schemas.microsoft.com/office/powerpoint/2010/main" val="1982581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lstStyle/>
          <a:p>
            <a:pPr marL="0" indent="0">
              <a:buNone/>
            </a:pPr>
            <a:r>
              <a:rPr lang="en-US" dirty="0"/>
              <a:t>“The United States entered the first World War not ‘to make the world safe for democracy’ as President Wilson claimed, but to safeguard American economic interests.”</a:t>
            </a:r>
            <a:r>
              <a:rPr lang="en-US" dirty="0" smtClean="0"/>
              <a:t/>
            </a:r>
            <a:br>
              <a:rPr lang="en-US" dirty="0" smtClean="0"/>
            </a:br>
            <a:r>
              <a:rPr lang="en-US" dirty="0"/>
              <a:t>Assess the validity of this statement.</a:t>
            </a:r>
          </a:p>
        </p:txBody>
      </p:sp>
    </p:spTree>
    <p:extLst>
      <p:ext uri="{BB962C8B-B14F-4D97-AF65-F5344CB8AC3E}">
        <p14:creationId xmlns:p14="http://schemas.microsoft.com/office/powerpoint/2010/main" val="2339484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750894"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120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a:t>
            </a:r>
            <a:endParaRPr lang="en-US" dirty="0"/>
          </a:p>
        </p:txBody>
      </p:sp>
      <p:sp>
        <p:nvSpPr>
          <p:cNvPr id="3" name="Content Placeholder 2"/>
          <p:cNvSpPr>
            <a:spLocks noGrp="1"/>
          </p:cNvSpPr>
          <p:nvPr>
            <p:ph idx="1"/>
          </p:nvPr>
        </p:nvSpPr>
        <p:spPr/>
        <p:txBody>
          <a:bodyPr/>
          <a:lstStyle/>
          <a:p>
            <a:pPr marL="109728" indent="0">
              <a:buNone/>
            </a:pPr>
            <a:r>
              <a:rPr lang="en-US" dirty="0" smtClean="0"/>
              <a:t>	Despite his ostensibly altruistic declaration of the defense of free government by the people, </a:t>
            </a:r>
            <a:r>
              <a:rPr lang="en-US" dirty="0"/>
              <a:t>President Woodrow </a:t>
            </a:r>
            <a:r>
              <a:rPr lang="en-US" dirty="0" smtClean="0"/>
              <a:t>Wilson’s chief concern in entering the Great War was the guarantee of America economic interests abroad, as stated outright in his “Fourteen Points” </a:t>
            </a:r>
            <a:r>
              <a:rPr lang="en-US" dirty="0"/>
              <a:t>a</a:t>
            </a:r>
            <a:r>
              <a:rPr lang="en-US" dirty="0" smtClean="0"/>
              <a:t>ddress, evidenced by the nature of the entrance to the war, and demonstrated in past American-foreign interactions.</a:t>
            </a:r>
            <a:endParaRPr lang="en-US" dirty="0"/>
          </a:p>
        </p:txBody>
      </p:sp>
    </p:spTree>
    <p:extLst>
      <p:ext uri="{BB962C8B-B14F-4D97-AF65-F5344CB8AC3E}">
        <p14:creationId xmlns:p14="http://schemas.microsoft.com/office/powerpoint/2010/main" val="2209458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Wilson’s Fourteen Points Address</a:t>
            </a:r>
            <a:endParaRPr lang="en-US" dirty="0"/>
          </a:p>
        </p:txBody>
      </p:sp>
      <p:sp>
        <p:nvSpPr>
          <p:cNvPr id="3" name="Content Placeholder 2"/>
          <p:cNvSpPr>
            <a:spLocks noGrp="1"/>
          </p:cNvSpPr>
          <p:nvPr>
            <p:ph idx="1"/>
          </p:nvPr>
        </p:nvSpPr>
        <p:spPr/>
        <p:txBody>
          <a:bodyPr>
            <a:normAutofit lnSpcReduction="10000"/>
          </a:bodyPr>
          <a:lstStyle/>
          <a:p>
            <a:pPr marL="109728" indent="0">
              <a:buNone/>
            </a:pPr>
            <a:r>
              <a:rPr lang="en-US" dirty="0" smtClean="0"/>
              <a:t>	Wilson’s attempt at peace after the devastating Great War, his “Fourteen Points” address, earned the president a Nobel Peace Prize. However, much of his efforts were directed at the “removal… </a:t>
            </a:r>
            <a:r>
              <a:rPr lang="en-US" dirty="0"/>
              <a:t>of all economic barriers and the establishment of an equality of trade </a:t>
            </a:r>
            <a:r>
              <a:rPr lang="en-US" dirty="0" smtClean="0"/>
              <a:t>conditions” to secure American economic interests. Peacetime is beneficial to global commerce. This effectively translated to the dismantlement of European alliances that hindered the United State’s ultimate aspiration of global economic hegemony.</a:t>
            </a:r>
            <a:endParaRPr lang="en-US" dirty="0"/>
          </a:p>
        </p:txBody>
      </p:sp>
    </p:spTree>
    <p:extLst>
      <p:ext uri="{BB962C8B-B14F-4D97-AF65-F5344CB8AC3E}">
        <p14:creationId xmlns:p14="http://schemas.microsoft.com/office/powerpoint/2010/main" val="1100968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4572000" cy="6452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09800"/>
            <a:ext cx="3420424" cy="23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016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 Debts</a:t>
            </a:r>
            <a:endParaRPr lang="en-US" dirty="0"/>
          </a:p>
        </p:txBody>
      </p:sp>
      <p:sp>
        <p:nvSpPr>
          <p:cNvPr id="3" name="Content Placeholder 2"/>
          <p:cNvSpPr>
            <a:spLocks noGrp="1"/>
          </p:cNvSpPr>
          <p:nvPr>
            <p:ph idx="1"/>
          </p:nvPr>
        </p:nvSpPr>
        <p:spPr/>
        <p:txBody>
          <a:bodyPr>
            <a:normAutofit fontScale="92500" lnSpcReduction="20000"/>
          </a:bodyPr>
          <a:lstStyle/>
          <a:p>
            <a:pPr marL="109728" indent="0">
              <a:buNone/>
            </a:pPr>
            <a:r>
              <a:rPr lang="en-US" dirty="0" smtClean="0"/>
              <a:t>	Industrialization led to global colonization and thus competition amongst world powers. As competition increased, militaries were </a:t>
            </a:r>
            <a:r>
              <a:rPr lang="en-US" dirty="0" smtClean="0"/>
              <a:t>amassed </a:t>
            </a:r>
            <a:r>
              <a:rPr lang="en-US" dirty="0" smtClean="0"/>
              <a:t>for defense, and, thus, political alliances were formed. When Archduke Ferdinand was murdered by a Serbian nationalist, a set of reactions of alliances led to the outbreak of World War I. With European nations fighting by obligation, many turned to the United States for financial aid. However, with the prolonged length of the war, the ability of the European nations to pay off the debts began to grow suspect. The United States partially joined the war to regain debts.</a:t>
            </a:r>
            <a:endParaRPr lang="en-US" dirty="0"/>
          </a:p>
        </p:txBody>
      </p:sp>
    </p:spTree>
    <p:extLst>
      <p:ext uri="{BB962C8B-B14F-4D97-AF65-F5344CB8AC3E}">
        <p14:creationId xmlns:p14="http://schemas.microsoft.com/office/powerpoint/2010/main" val="529921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 y="1066800"/>
            <a:ext cx="6667500"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972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United State’s Past Underhanded Defenses of Democracy</a:t>
            </a:r>
            <a:endParaRPr lang="en-US" dirty="0"/>
          </a:p>
        </p:txBody>
      </p:sp>
      <p:sp>
        <p:nvSpPr>
          <p:cNvPr id="3" name="Content Placeholder 2"/>
          <p:cNvSpPr>
            <a:spLocks noGrp="1"/>
          </p:cNvSpPr>
          <p:nvPr>
            <p:ph idx="1"/>
          </p:nvPr>
        </p:nvSpPr>
        <p:spPr/>
        <p:txBody>
          <a:bodyPr>
            <a:normAutofit fontScale="92500" lnSpcReduction="10000"/>
          </a:bodyPr>
          <a:lstStyle/>
          <a:p>
            <a:pPr marL="109728" indent="0">
              <a:buNone/>
            </a:pPr>
            <a:r>
              <a:rPr lang="en-US" dirty="0" smtClean="0"/>
              <a:t>	In the past the United States presumably championed the preservation of democracy when in actuality the American government was defending political and economic interests. During the Spanish-American War, the United States touted the defense of democracy as a main reason behind the acquisition of Philippines. Moreover, when President Roosevelt declared his “Big Sister Policy,” or Roosevelt Corollary, his main objective, despite claims of maintaining South American independence, was to keep out European interests</a:t>
            </a:r>
            <a:endParaRPr lang="en-US" dirty="0"/>
          </a:p>
        </p:txBody>
      </p:sp>
    </p:spTree>
    <p:extLst>
      <p:ext uri="{BB962C8B-B14F-4D97-AF65-F5344CB8AC3E}">
        <p14:creationId xmlns:p14="http://schemas.microsoft.com/office/powerpoint/2010/main" val="171410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189</TotalTime>
  <Words>112</Words>
  <Application>Microsoft Office PowerPoint</Application>
  <PresentationFormat>On-screen Show (4:3)</PresentationFormat>
  <Paragraphs>19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Urban</vt:lpstr>
      <vt:lpstr>The United State’s Entrance to World War I</vt:lpstr>
      <vt:lpstr>Prompt</vt:lpstr>
      <vt:lpstr>PowerPoint Presentation</vt:lpstr>
      <vt:lpstr>Thesis</vt:lpstr>
      <vt:lpstr>Wilson’s Fourteen Points Address</vt:lpstr>
      <vt:lpstr>PowerPoint Presentation</vt:lpstr>
      <vt:lpstr>World War I Debts</vt:lpstr>
      <vt:lpstr>PowerPoint Presentation</vt:lpstr>
      <vt:lpstr>United State’s Past Underhanded Defenses of Democracy</vt:lpstr>
      <vt:lpstr>Conclusion</vt:lpstr>
      <vt:lpstr>Bibliography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State’s Entrance in World War I</dc:title>
  <dc:creator>Jeanna</dc:creator>
  <cp:lastModifiedBy>Justin</cp:lastModifiedBy>
  <cp:revision>36</cp:revision>
  <dcterms:created xsi:type="dcterms:W3CDTF">2013-02-22T01:13:54Z</dcterms:created>
  <dcterms:modified xsi:type="dcterms:W3CDTF">2013-02-22T04:30:41Z</dcterms:modified>
</cp:coreProperties>
</file>