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5A0A-8F12-4EA4-8BC9-AD752BB458C6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0DB10-8E9C-4929-A73E-ACCF23A7D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3F26C-C4F7-48B4-B476-0739FA03423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B4B9-0158-4924-B6BF-87A7814FA7E5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73F766-3767-47F1-9E39-CF75F96E8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B4B9-0158-4924-B6BF-87A7814FA7E5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F766-3767-47F1-9E39-CF75F96E8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73F766-3767-47F1-9E39-CF75F96E8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B4B9-0158-4924-B6BF-87A7814FA7E5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3675"/>
            <a:ext cx="83820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B4B9-0158-4924-B6BF-87A7814FA7E5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73F766-3767-47F1-9E39-CF75F96E8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B4B9-0158-4924-B6BF-87A7814FA7E5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73F766-3767-47F1-9E39-CF75F96E8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55B4B9-0158-4924-B6BF-87A7814FA7E5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F766-3767-47F1-9E39-CF75F96E8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B4B9-0158-4924-B6BF-87A7814FA7E5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73F766-3767-47F1-9E39-CF75F96E8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B4B9-0158-4924-B6BF-87A7814FA7E5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73F766-3767-47F1-9E39-CF75F96E8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B4B9-0158-4924-B6BF-87A7814FA7E5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73F766-3767-47F1-9E39-CF75F96E8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73F766-3767-47F1-9E39-CF75F96E8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B4B9-0158-4924-B6BF-87A7814FA7E5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73F766-3767-47F1-9E39-CF75F96E8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55B4B9-0158-4924-B6BF-87A7814FA7E5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55B4B9-0158-4924-B6BF-87A7814FA7E5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73F766-3767-47F1-9E39-CF75F96E8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/>
              <a:t>Ch. 4</a:t>
            </a:r>
            <a:endParaRPr lang="en-US" sz="3200" b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Demand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 smtClean="0"/>
              <a:t>What Is Elasticity of Demand?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3600" b="1" dirty="0" smtClean="0">
                <a:solidFill>
                  <a:schemeClr val="accent2"/>
                </a:solidFill>
              </a:rPr>
              <a:t>Elasticity of demand</a:t>
            </a:r>
            <a:r>
              <a:rPr lang="en-US" altLang="en-US" sz="3600" b="1" dirty="0" smtClean="0"/>
              <a:t> is a measure of how </a:t>
            </a:r>
            <a:r>
              <a:rPr lang="en-US" altLang="en-US" sz="3600" b="1" dirty="0" smtClean="0"/>
              <a:t>consumers </a:t>
            </a:r>
            <a:r>
              <a:rPr lang="en-US" altLang="en-US" sz="3600" b="1" dirty="0" smtClean="0"/>
              <a:t>react to a change in price.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Inelastic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 smtClean="0"/>
              <a:t>Demand for a good that consumers will continue to buy despite a price </a:t>
            </a:r>
            <a:r>
              <a:rPr lang="en-US" altLang="en-US" sz="4400" dirty="0" smtClean="0"/>
              <a:t>increase</a:t>
            </a:r>
          </a:p>
          <a:p>
            <a:r>
              <a:rPr lang="en-US" sz="4400" dirty="0" smtClean="0"/>
              <a:t>Consumers are not very sensitive to an increase in price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Elastic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 smtClean="0"/>
              <a:t>Demand for a good that is very sensitive to changes in </a:t>
            </a:r>
            <a:r>
              <a:rPr lang="en-US" altLang="en-US" sz="4400" dirty="0" smtClean="0"/>
              <a:t>price</a:t>
            </a:r>
          </a:p>
          <a:p>
            <a:r>
              <a:rPr lang="en-US" sz="4400" dirty="0" smtClean="0"/>
              <a:t>A small change in price leads to relatively large change in the </a:t>
            </a:r>
            <a:r>
              <a:rPr lang="en-US" sz="4400" dirty="0" err="1" smtClean="0"/>
              <a:t>Qd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/>
              <a:t>Calculating Elasticity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Elasticity = percentage change in in quantity demanded/ percentage change in price</a:t>
            </a:r>
          </a:p>
          <a:p>
            <a:r>
              <a:rPr lang="en-US" sz="3200" dirty="0" smtClean="0"/>
              <a:t>Or  E= % change in </a:t>
            </a:r>
            <a:r>
              <a:rPr lang="en-US" sz="3200" dirty="0" err="1" smtClean="0"/>
              <a:t>Qd</a:t>
            </a:r>
            <a:r>
              <a:rPr lang="en-US" sz="3200" dirty="0" smtClean="0"/>
              <a:t>/ % change in P</a:t>
            </a:r>
          </a:p>
          <a:p>
            <a:pPr>
              <a:buNone/>
            </a:pPr>
            <a:endParaRPr lang="en-US" sz="3200" dirty="0" smtClean="0"/>
          </a:p>
          <a:p>
            <a:pPr lvl="1"/>
            <a:r>
              <a:rPr lang="en-US" sz="3200" b="1" dirty="0" smtClean="0"/>
              <a:t>Percentage change = original number – new number/ original number  x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Values of Elasticity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Elasticity is&lt; 1 = inelastic</a:t>
            </a:r>
          </a:p>
          <a:p>
            <a:r>
              <a:rPr lang="en-US" sz="4000" dirty="0" smtClean="0"/>
              <a:t>Elasticity  is &gt; 1 = elastic</a:t>
            </a:r>
          </a:p>
          <a:p>
            <a:r>
              <a:rPr lang="en-US" sz="4000" dirty="0" smtClean="0"/>
              <a:t>Elasticity is “0” = unitary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/>
              <a:t>Factors Affecting Elasticity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Availability of Substitutes</a:t>
            </a:r>
          </a:p>
          <a:p>
            <a:r>
              <a:rPr lang="en-US" sz="3600" dirty="0" smtClean="0"/>
              <a:t>2. Relative importance</a:t>
            </a:r>
          </a:p>
          <a:p>
            <a:r>
              <a:rPr lang="en-US" sz="3600" dirty="0" smtClean="0"/>
              <a:t>3. Necessities vs. Luxuries</a:t>
            </a:r>
          </a:p>
          <a:p>
            <a:r>
              <a:rPr lang="en-US" sz="3600" dirty="0" smtClean="0"/>
              <a:t>4. Change over time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/>
              <a:t>What Is the Law of Demand?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As Prices go down 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200" b="1" dirty="0" smtClean="0"/>
              <a:t>quantity</a:t>
            </a:r>
            <a:r>
              <a:rPr lang="en-US" sz="3200" dirty="0" smtClean="0"/>
              <a:t> demanded goes up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1676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6096000" y="26670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Law of Demand (cont.)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As prices go up </a:t>
            </a:r>
          </a:p>
          <a:p>
            <a:pPr>
              <a:buNone/>
            </a:pPr>
            <a:endParaRPr lang="en-US" b="1" dirty="0"/>
          </a:p>
          <a:p>
            <a:endParaRPr lang="en-US" b="1" dirty="0" smtClean="0"/>
          </a:p>
          <a:p>
            <a:r>
              <a:rPr lang="en-US" sz="3200" b="1" dirty="0" smtClean="0"/>
              <a:t>quantity</a:t>
            </a:r>
            <a:r>
              <a:rPr lang="en-US" sz="3200" dirty="0" smtClean="0"/>
              <a:t> demanded goes down</a:t>
            </a:r>
          </a:p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3810000" y="19050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334000" y="4038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Quantity Demanded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amount of a good or service that will be purchased at a specific price</a:t>
            </a:r>
          </a:p>
          <a:p>
            <a:endParaRPr lang="en-US" sz="2800" dirty="0" smtClean="0"/>
          </a:p>
          <a:p>
            <a:r>
              <a:rPr lang="en-US" sz="2800" dirty="0" smtClean="0"/>
              <a:t>Quantity demanded (</a:t>
            </a:r>
            <a:r>
              <a:rPr lang="en-US" sz="2800" dirty="0" err="1" smtClean="0"/>
              <a:t>Qd</a:t>
            </a:r>
            <a:r>
              <a:rPr lang="en-US" sz="2800" dirty="0" smtClean="0"/>
              <a:t>) – is just a point on the curve</a:t>
            </a:r>
          </a:p>
          <a:p>
            <a:r>
              <a:rPr lang="en-US" sz="2800" dirty="0" smtClean="0"/>
              <a:t>Only </a:t>
            </a:r>
            <a:r>
              <a:rPr lang="en-US" sz="2800" b="1" dirty="0" smtClean="0"/>
              <a:t>price </a:t>
            </a:r>
            <a:r>
              <a:rPr lang="en-US" sz="2800" dirty="0" smtClean="0"/>
              <a:t>can change the </a:t>
            </a:r>
            <a:r>
              <a:rPr lang="en-US" sz="2800" dirty="0" err="1" smtClean="0"/>
              <a:t>Qd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104900" y="2568575"/>
            <a:ext cx="7086600" cy="3457575"/>
            <a:chOff x="384" y="1826"/>
            <a:chExt cx="4464" cy="2178"/>
          </a:xfrm>
        </p:grpSpPr>
        <p:pic>
          <p:nvPicPr>
            <p:cNvPr id="391180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" y="1826"/>
              <a:ext cx="4464" cy="2178"/>
            </a:xfrm>
            <a:prstGeom prst="rect">
              <a:avLst/>
            </a:prstGeom>
            <a:noFill/>
          </p:spPr>
        </p:pic>
        <p:sp>
          <p:nvSpPr>
            <p:cNvPr id="391182" name="Rectangle 14"/>
            <p:cNvSpPr>
              <a:spLocks noChangeArrowheads="1"/>
            </p:cNvSpPr>
            <p:nvPr/>
          </p:nvSpPr>
          <p:spPr bwMode="auto">
            <a:xfrm>
              <a:off x="576" y="1942"/>
              <a:ext cx="15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kumimoji="0" lang="en-US" altLang="en-US" sz="2000" b="1">
                  <a:solidFill>
                    <a:srgbClr val="FFFFFF"/>
                  </a:solidFill>
                </a:rPr>
                <a:t>Demand Schedules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462088" y="3300413"/>
            <a:ext cx="3276600" cy="849312"/>
            <a:chOff x="624" y="2287"/>
            <a:chExt cx="2064" cy="535"/>
          </a:xfrm>
        </p:grpSpPr>
        <p:sp>
          <p:nvSpPr>
            <p:cNvPr id="391183" name="Rectangle 15"/>
            <p:cNvSpPr>
              <a:spLocks noChangeArrowheads="1"/>
            </p:cNvSpPr>
            <p:nvPr/>
          </p:nvSpPr>
          <p:spPr bwMode="auto">
            <a:xfrm>
              <a:off x="632" y="2287"/>
              <a:ext cx="18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kumimoji="0" lang="en-US" altLang="en-US" sz="1600" b="1"/>
                <a:t>Individual Demand Schedule</a:t>
              </a:r>
              <a:endParaRPr kumimoji="0" lang="en-US" alt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391185" name="Rectangle 17"/>
            <p:cNvSpPr>
              <a:spLocks noChangeArrowheads="1"/>
            </p:cNvSpPr>
            <p:nvPr/>
          </p:nvSpPr>
          <p:spPr bwMode="auto">
            <a:xfrm>
              <a:off x="624" y="2496"/>
              <a:ext cx="81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Tx/>
                <a:buNone/>
              </a:pPr>
              <a:r>
                <a:rPr kumimoji="0" lang="en-US" altLang="en-US" sz="1400"/>
                <a:t>Price of a slice of pizza</a:t>
              </a:r>
              <a:endParaRPr kumimoji="0" lang="en-US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391186" name="Rectangle 18"/>
            <p:cNvSpPr>
              <a:spLocks noChangeArrowheads="1"/>
            </p:cNvSpPr>
            <p:nvPr/>
          </p:nvSpPr>
          <p:spPr bwMode="auto">
            <a:xfrm>
              <a:off x="1488" y="2496"/>
              <a:ext cx="120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Tx/>
                <a:buNone/>
              </a:pPr>
              <a:r>
                <a:rPr kumimoji="0" lang="en-US" altLang="en-US" sz="1400" dirty="0"/>
                <a:t>Quantity demanded per day</a:t>
              </a:r>
              <a:endParaRPr kumimoji="0" lang="en-US" altLang="en-US" sz="2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857750" y="3300413"/>
            <a:ext cx="3276600" cy="849312"/>
            <a:chOff x="2736" y="2287"/>
            <a:chExt cx="2064" cy="535"/>
          </a:xfrm>
        </p:grpSpPr>
        <p:sp>
          <p:nvSpPr>
            <p:cNvPr id="391184" name="Rectangle 16"/>
            <p:cNvSpPr>
              <a:spLocks noChangeArrowheads="1"/>
            </p:cNvSpPr>
            <p:nvPr/>
          </p:nvSpPr>
          <p:spPr bwMode="auto">
            <a:xfrm>
              <a:off x="2830" y="2287"/>
              <a:ext cx="16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kumimoji="0" lang="en-US" altLang="en-US" sz="1600" b="1"/>
                <a:t>Market Demand Schedule</a:t>
              </a:r>
              <a:endParaRPr kumimoji="0" lang="en-US" alt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391189" name="Rectangle 21"/>
            <p:cNvSpPr>
              <a:spLocks noChangeArrowheads="1"/>
            </p:cNvSpPr>
            <p:nvPr/>
          </p:nvSpPr>
          <p:spPr bwMode="auto">
            <a:xfrm>
              <a:off x="2736" y="2496"/>
              <a:ext cx="81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Tx/>
                <a:buNone/>
              </a:pPr>
              <a:r>
                <a:rPr kumimoji="0" lang="en-US" altLang="en-US" sz="1400"/>
                <a:t>Price of a slice of pizza</a:t>
              </a:r>
              <a:endParaRPr kumimoji="0" lang="en-US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391190" name="Rectangle 22"/>
            <p:cNvSpPr>
              <a:spLocks noChangeArrowheads="1"/>
            </p:cNvSpPr>
            <p:nvPr/>
          </p:nvSpPr>
          <p:spPr bwMode="auto">
            <a:xfrm>
              <a:off x="3600" y="2496"/>
              <a:ext cx="120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Tx/>
                <a:buNone/>
              </a:pPr>
              <a:r>
                <a:rPr kumimoji="0" lang="en-US" altLang="en-US" sz="1400"/>
                <a:t>Quantity demanded per day</a:t>
              </a:r>
              <a:endParaRPr kumimoji="0" lang="en-US" altLang="en-US" sz="200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685925" y="4241800"/>
            <a:ext cx="2209800" cy="1582738"/>
            <a:chOff x="720" y="2880"/>
            <a:chExt cx="1392" cy="997"/>
          </a:xfrm>
        </p:grpSpPr>
        <p:sp>
          <p:nvSpPr>
            <p:cNvPr id="391191" name="Rectangle 23"/>
            <p:cNvSpPr>
              <a:spLocks noChangeArrowheads="1"/>
            </p:cNvSpPr>
            <p:nvPr/>
          </p:nvSpPr>
          <p:spPr bwMode="auto">
            <a:xfrm>
              <a:off x="720" y="2880"/>
              <a:ext cx="480" cy="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buFontTx/>
                <a:buNone/>
              </a:pPr>
              <a:r>
                <a:rPr kumimoji="0" lang="en-US" altLang="en-US" sz="1400"/>
                <a:t>$.50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$1.00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$1.50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$2.00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$2.50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$3.00</a:t>
              </a:r>
              <a:endParaRPr kumimoji="0" lang="en-US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391192" name="Rectangle 24"/>
            <p:cNvSpPr>
              <a:spLocks noChangeArrowheads="1"/>
            </p:cNvSpPr>
            <p:nvPr/>
          </p:nvSpPr>
          <p:spPr bwMode="auto">
            <a:xfrm>
              <a:off x="1968" y="2880"/>
              <a:ext cx="144" cy="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buFontTx/>
                <a:buNone/>
              </a:pPr>
              <a:r>
                <a:rPr kumimoji="0" lang="en-US" altLang="en-US" sz="1400"/>
                <a:t>5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4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3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2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1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0</a:t>
              </a:r>
              <a:endParaRPr kumimoji="0" lang="en-US" altLang="en-US" sz="200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5000625" y="4241800"/>
            <a:ext cx="2362200" cy="1582738"/>
            <a:chOff x="2880" y="2880"/>
            <a:chExt cx="1488" cy="997"/>
          </a:xfrm>
        </p:grpSpPr>
        <p:sp>
          <p:nvSpPr>
            <p:cNvPr id="391193" name="Rectangle 25"/>
            <p:cNvSpPr>
              <a:spLocks noChangeArrowheads="1"/>
            </p:cNvSpPr>
            <p:nvPr/>
          </p:nvSpPr>
          <p:spPr bwMode="auto">
            <a:xfrm>
              <a:off x="2880" y="2880"/>
              <a:ext cx="480" cy="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buFontTx/>
                <a:buNone/>
              </a:pPr>
              <a:r>
                <a:rPr kumimoji="0" lang="en-US" altLang="en-US" sz="1400"/>
                <a:t>$.50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$1.00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$1.50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$2.00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$2.50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$3.00</a:t>
              </a:r>
              <a:endParaRPr kumimoji="0" lang="en-US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391194" name="Rectangle 26"/>
            <p:cNvSpPr>
              <a:spLocks noChangeArrowheads="1"/>
            </p:cNvSpPr>
            <p:nvPr/>
          </p:nvSpPr>
          <p:spPr bwMode="auto">
            <a:xfrm>
              <a:off x="4032" y="2880"/>
              <a:ext cx="336" cy="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buFontTx/>
                <a:buNone/>
              </a:pPr>
              <a:r>
                <a:rPr kumimoji="0" lang="en-US" altLang="en-US" sz="1400"/>
                <a:t>300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250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200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150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100</a:t>
              </a:r>
            </a:p>
            <a:p>
              <a:pPr algn="r">
                <a:buFontTx/>
                <a:buNone/>
              </a:pPr>
              <a:r>
                <a:rPr kumimoji="0" lang="en-US" altLang="en-US" sz="1400"/>
                <a:t>50</a:t>
              </a:r>
              <a:endParaRPr kumimoji="0" lang="en-US" altLang="en-US" sz="2000">
                <a:solidFill>
                  <a:srgbClr val="FFFFFF"/>
                </a:solidFill>
              </a:endParaRPr>
            </a:p>
          </p:txBody>
        </p:sp>
      </p:grpSp>
      <p:sp>
        <p:nvSpPr>
          <p:cNvPr id="391211" name="Rectangle 4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/>
              <a:t>The Demand Schedule</a:t>
            </a:r>
          </a:p>
        </p:txBody>
      </p:sp>
      <p:sp>
        <p:nvSpPr>
          <p:cNvPr id="391212" name="Rectangle 4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en-US" sz="2000" dirty="0"/>
          </a:p>
        </p:txBody>
      </p:sp>
      <p:sp>
        <p:nvSpPr>
          <p:cNvPr id="391213" name="Rectangle 45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11" grpId="0" autoUpdateAnimBg="0"/>
      <p:bldP spid="391212" grpId="0" build="p" bldLvl="2" autoUpdateAnimBg="0"/>
      <p:bldP spid="39121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4181475" y="914400"/>
            <a:ext cx="4986338" cy="5181600"/>
            <a:chOff x="2688" y="432"/>
            <a:chExt cx="3141" cy="3264"/>
          </a:xfrm>
        </p:grpSpPr>
        <p:pic>
          <p:nvPicPr>
            <p:cNvPr id="392216" name="Picture 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432"/>
              <a:ext cx="3141" cy="3264"/>
            </a:xfrm>
            <a:prstGeom prst="rect">
              <a:avLst/>
            </a:prstGeom>
            <a:noFill/>
          </p:spPr>
        </p:pic>
        <p:sp>
          <p:nvSpPr>
            <p:cNvPr id="392217" name="Text Box 25"/>
            <p:cNvSpPr txBox="1">
              <a:spLocks noChangeArrowheads="1"/>
            </p:cNvSpPr>
            <p:nvPr/>
          </p:nvSpPr>
          <p:spPr bwMode="auto">
            <a:xfrm>
              <a:off x="2916" y="576"/>
              <a:ext cx="19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0" lang="en-US" altLang="en-US" sz="2000" b="1">
                  <a:solidFill>
                    <a:srgbClr val="FFFFFF"/>
                  </a:solidFill>
                </a:rPr>
                <a:t>Market Demand Curve</a:t>
              </a:r>
            </a:p>
          </p:txBody>
        </p:sp>
        <p:sp>
          <p:nvSpPr>
            <p:cNvPr id="392218" name="Rectangle 26"/>
            <p:cNvSpPr>
              <a:spLocks noChangeArrowheads="1"/>
            </p:cNvSpPr>
            <p:nvPr/>
          </p:nvSpPr>
          <p:spPr bwMode="auto">
            <a:xfrm>
              <a:off x="3139" y="1222"/>
              <a:ext cx="333" cy="1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3.00</a:t>
              </a:r>
            </a:p>
            <a:p>
              <a:pPr algn="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2.50</a:t>
              </a:r>
            </a:p>
            <a:p>
              <a:pPr algn="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2.00</a:t>
              </a:r>
            </a:p>
            <a:p>
              <a:pPr algn="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1.50</a:t>
              </a:r>
            </a:p>
            <a:p>
              <a:pPr algn="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1.00</a:t>
              </a:r>
            </a:p>
            <a:p>
              <a:pPr algn="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.50</a:t>
              </a:r>
            </a:p>
            <a:p>
              <a:pPr algn="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0</a:t>
              </a:r>
            </a:p>
          </p:txBody>
        </p:sp>
        <p:sp>
          <p:nvSpPr>
            <p:cNvPr id="392219" name="Rectangle 27"/>
            <p:cNvSpPr>
              <a:spLocks noChangeArrowheads="1"/>
            </p:cNvSpPr>
            <p:nvPr/>
          </p:nvSpPr>
          <p:spPr bwMode="auto">
            <a:xfrm>
              <a:off x="3452" y="3091"/>
              <a:ext cx="17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0</a:t>
              </a:r>
            </a:p>
          </p:txBody>
        </p:sp>
        <p:sp>
          <p:nvSpPr>
            <p:cNvPr id="392220" name="Rectangle 28"/>
            <p:cNvSpPr>
              <a:spLocks noChangeArrowheads="1"/>
            </p:cNvSpPr>
            <p:nvPr/>
          </p:nvSpPr>
          <p:spPr bwMode="auto">
            <a:xfrm>
              <a:off x="3717" y="3091"/>
              <a:ext cx="24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50</a:t>
              </a:r>
            </a:p>
          </p:txBody>
        </p:sp>
        <p:sp>
          <p:nvSpPr>
            <p:cNvPr id="392221" name="Rectangle 29"/>
            <p:cNvSpPr>
              <a:spLocks noChangeArrowheads="1"/>
            </p:cNvSpPr>
            <p:nvPr/>
          </p:nvSpPr>
          <p:spPr bwMode="auto">
            <a:xfrm>
              <a:off x="3957" y="3091"/>
              <a:ext cx="30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100</a:t>
              </a:r>
            </a:p>
          </p:txBody>
        </p:sp>
        <p:sp>
          <p:nvSpPr>
            <p:cNvPr id="392222" name="Rectangle 30"/>
            <p:cNvSpPr>
              <a:spLocks noChangeArrowheads="1"/>
            </p:cNvSpPr>
            <p:nvPr/>
          </p:nvSpPr>
          <p:spPr bwMode="auto">
            <a:xfrm>
              <a:off x="4245" y="3091"/>
              <a:ext cx="30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150</a:t>
              </a:r>
            </a:p>
          </p:txBody>
        </p:sp>
        <p:sp>
          <p:nvSpPr>
            <p:cNvPr id="392223" name="Rectangle 31"/>
            <p:cNvSpPr>
              <a:spLocks noChangeArrowheads="1"/>
            </p:cNvSpPr>
            <p:nvPr/>
          </p:nvSpPr>
          <p:spPr bwMode="auto">
            <a:xfrm>
              <a:off x="4533" y="3086"/>
              <a:ext cx="30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200</a:t>
              </a:r>
            </a:p>
          </p:txBody>
        </p:sp>
        <p:sp>
          <p:nvSpPr>
            <p:cNvPr id="392224" name="Rectangle 32"/>
            <p:cNvSpPr>
              <a:spLocks noChangeArrowheads="1"/>
            </p:cNvSpPr>
            <p:nvPr/>
          </p:nvSpPr>
          <p:spPr bwMode="auto">
            <a:xfrm>
              <a:off x="4821" y="3086"/>
              <a:ext cx="30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250</a:t>
              </a:r>
            </a:p>
          </p:txBody>
        </p:sp>
        <p:sp>
          <p:nvSpPr>
            <p:cNvPr id="392225" name="Rectangle 33"/>
            <p:cNvSpPr>
              <a:spLocks noChangeArrowheads="1"/>
            </p:cNvSpPr>
            <p:nvPr/>
          </p:nvSpPr>
          <p:spPr bwMode="auto">
            <a:xfrm>
              <a:off x="5109" y="3088"/>
              <a:ext cx="30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300</a:t>
              </a:r>
            </a:p>
          </p:txBody>
        </p:sp>
        <p:sp>
          <p:nvSpPr>
            <p:cNvPr id="392226" name="Rectangle 34"/>
            <p:cNvSpPr>
              <a:spLocks noChangeArrowheads="1"/>
            </p:cNvSpPr>
            <p:nvPr/>
          </p:nvSpPr>
          <p:spPr bwMode="auto">
            <a:xfrm>
              <a:off x="5381" y="3086"/>
              <a:ext cx="30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60000"/>
                </a:lnSpc>
                <a:spcBef>
                  <a:spcPct val="50000"/>
                </a:spcBef>
                <a:buFontTx/>
                <a:buNone/>
              </a:pPr>
              <a:r>
                <a:rPr kumimoji="0" lang="en-US" altLang="en-US" sz="1400"/>
                <a:t>350</a:t>
              </a:r>
            </a:p>
          </p:txBody>
        </p:sp>
        <p:sp>
          <p:nvSpPr>
            <p:cNvPr id="392227" name="Text Box 35"/>
            <p:cNvSpPr txBox="1">
              <a:spLocks noChangeArrowheads="1"/>
            </p:cNvSpPr>
            <p:nvPr/>
          </p:nvSpPr>
          <p:spPr bwMode="auto">
            <a:xfrm>
              <a:off x="3717" y="3292"/>
              <a:ext cx="1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400" b="1"/>
                <a:t>Slices of pizza per day</a:t>
              </a:r>
              <a:endParaRPr kumimoji="0" lang="en-US" altLang="en-US" sz="2600" b="1"/>
            </a:p>
          </p:txBody>
        </p:sp>
        <p:sp>
          <p:nvSpPr>
            <p:cNvPr id="392228" name="Text Box 36"/>
            <p:cNvSpPr txBox="1">
              <a:spLocks noChangeArrowheads="1"/>
            </p:cNvSpPr>
            <p:nvPr/>
          </p:nvSpPr>
          <p:spPr bwMode="auto">
            <a:xfrm rot="-5400000">
              <a:off x="2157" y="2008"/>
              <a:ext cx="1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400" b="1"/>
                <a:t>Price per slice (in dollars)</a:t>
              </a:r>
              <a:endParaRPr kumimoji="0" lang="en-US" altLang="en-US" sz="2600" b="1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6723063" y="3125788"/>
            <a:ext cx="1806575" cy="1806575"/>
            <a:chOff x="4289" y="1825"/>
            <a:chExt cx="1138" cy="1138"/>
          </a:xfrm>
        </p:grpSpPr>
        <p:grpSp>
          <p:nvGrpSpPr>
            <p:cNvPr id="4" name="Group 46"/>
            <p:cNvGrpSpPr>
              <a:grpSpLocks/>
            </p:cNvGrpSpPr>
            <p:nvPr/>
          </p:nvGrpSpPr>
          <p:grpSpPr bwMode="auto">
            <a:xfrm>
              <a:off x="4865" y="2395"/>
              <a:ext cx="562" cy="568"/>
              <a:chOff x="3714" y="1248"/>
              <a:chExt cx="562" cy="568"/>
            </a:xfrm>
          </p:grpSpPr>
          <p:pic>
            <p:nvPicPr>
              <p:cNvPr id="392239" name="Picture 4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714" y="1248"/>
                <a:ext cx="528" cy="528"/>
              </a:xfrm>
              <a:prstGeom prst="rect">
                <a:avLst/>
              </a:prstGeom>
              <a:noFill/>
            </p:spPr>
          </p:pic>
          <p:pic>
            <p:nvPicPr>
              <p:cNvPr id="392240" name="Picture 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40" y="1480"/>
                <a:ext cx="336" cy="336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 49"/>
            <p:cNvGrpSpPr>
              <a:grpSpLocks/>
            </p:cNvGrpSpPr>
            <p:nvPr/>
          </p:nvGrpSpPr>
          <p:grpSpPr bwMode="auto">
            <a:xfrm>
              <a:off x="4577" y="2113"/>
              <a:ext cx="562" cy="568"/>
              <a:chOff x="3714" y="1248"/>
              <a:chExt cx="562" cy="568"/>
            </a:xfrm>
          </p:grpSpPr>
          <p:pic>
            <p:nvPicPr>
              <p:cNvPr id="392242" name="Picture 50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714" y="1248"/>
                <a:ext cx="52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2243" name="Picture 5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40" y="1480"/>
                <a:ext cx="336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4289" y="1825"/>
              <a:ext cx="562" cy="568"/>
              <a:chOff x="3714" y="1248"/>
              <a:chExt cx="562" cy="568"/>
            </a:xfrm>
          </p:grpSpPr>
          <p:pic>
            <p:nvPicPr>
              <p:cNvPr id="392245" name="Picture 5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714" y="1248"/>
                <a:ext cx="528" cy="5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2246" name="Picture 5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40" y="1480"/>
                <a:ext cx="336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92253" name="Text Box 61"/>
          <p:cNvSpPr txBox="1">
            <a:spLocks noChangeArrowheads="1"/>
          </p:cNvSpPr>
          <p:nvPr/>
        </p:nvSpPr>
        <p:spPr bwMode="auto">
          <a:xfrm>
            <a:off x="7000875" y="4419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en-US" altLang="en-US" sz="1400"/>
              <a:t>Demand</a:t>
            </a:r>
            <a:endParaRPr kumimoji="0" lang="en-US" altLang="en-US" sz="3000"/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6261100" y="2667000"/>
            <a:ext cx="892175" cy="901700"/>
            <a:chOff x="3714" y="1248"/>
            <a:chExt cx="562" cy="568"/>
          </a:xfrm>
        </p:grpSpPr>
        <p:pic>
          <p:nvPicPr>
            <p:cNvPr id="392236" name="Picture 4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14" y="1248"/>
              <a:ext cx="528" cy="528"/>
            </a:xfrm>
            <a:prstGeom prst="rect">
              <a:avLst/>
            </a:prstGeom>
            <a:noFill/>
          </p:spPr>
        </p:pic>
        <p:pic>
          <p:nvPicPr>
            <p:cNvPr id="392237" name="Picture 4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40" y="1480"/>
              <a:ext cx="336" cy="336"/>
            </a:xfrm>
            <a:prstGeom prst="rect">
              <a:avLst/>
            </a:prstGeom>
            <a:noFill/>
          </p:spPr>
        </p:pic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5810250" y="2209800"/>
            <a:ext cx="892175" cy="901700"/>
            <a:chOff x="3714" y="1248"/>
            <a:chExt cx="562" cy="568"/>
          </a:xfrm>
        </p:grpSpPr>
        <p:pic>
          <p:nvPicPr>
            <p:cNvPr id="392250" name="Picture 5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14" y="1248"/>
              <a:ext cx="52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2251" name="Picture 5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40" y="148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92252" name="Picture 6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05475" y="2133600"/>
            <a:ext cx="533400" cy="533400"/>
          </a:xfrm>
          <a:prstGeom prst="rect">
            <a:avLst/>
          </a:prstGeom>
          <a:noFill/>
        </p:spPr>
      </p:pic>
      <p:sp>
        <p:nvSpPr>
          <p:cNvPr id="392263" name="Rectangle 7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/>
              <a:t>The Demand Curve</a:t>
            </a:r>
          </a:p>
        </p:txBody>
      </p:sp>
      <p:sp>
        <p:nvSpPr>
          <p:cNvPr id="392264" name="Rectangle 7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3762375" cy="4038600"/>
          </a:xfrm>
        </p:spPr>
        <p:txBody>
          <a:bodyPr>
            <a:normAutofit/>
          </a:bodyPr>
          <a:lstStyle/>
          <a:p>
            <a:endParaRPr lang="en-US" altLang="en-US" sz="2000" dirty="0" smtClean="0"/>
          </a:p>
          <a:p>
            <a:endParaRPr lang="en-US" altLang="en-US" sz="2000" dirty="0" smtClean="0"/>
          </a:p>
          <a:p>
            <a:pPr>
              <a:buNone/>
            </a:pPr>
            <a:r>
              <a:rPr lang="en-US" altLang="en-US" sz="3200" dirty="0" smtClean="0"/>
              <a:t>When </a:t>
            </a:r>
            <a:r>
              <a:rPr lang="en-US" altLang="en-US" sz="3200" dirty="0"/>
              <a:t>reading a </a:t>
            </a:r>
            <a:r>
              <a:rPr lang="en-US" altLang="en-US" sz="3200" b="1" dirty="0">
                <a:solidFill>
                  <a:schemeClr val="accent2"/>
                </a:solidFill>
              </a:rPr>
              <a:t>demand curve</a:t>
            </a:r>
            <a:r>
              <a:rPr lang="en-US" altLang="en-US" sz="3200" dirty="0"/>
              <a:t>, assume all outside factors, such as income, are held constant.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2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2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2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9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53" grpId="0" autoUpdateAnimBg="0"/>
      <p:bldP spid="392263" grpId="0" autoUpdateAnimBg="0"/>
      <p:bldP spid="392264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/>
              <a:t>Shifts in Demand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3200" b="1" dirty="0" smtClean="0">
                <a:solidFill>
                  <a:schemeClr val="accent2"/>
                </a:solidFill>
              </a:rPr>
              <a:t>Ceteris paribus</a:t>
            </a:r>
            <a:r>
              <a:rPr lang="en-US" altLang="en-US" sz="3200" b="1" dirty="0" smtClean="0"/>
              <a:t> </a:t>
            </a:r>
            <a:r>
              <a:rPr lang="en-US" altLang="en-US" dirty="0" smtClean="0"/>
              <a:t>is a Latin phrase economists use meaning “all other things held constant.”</a:t>
            </a:r>
          </a:p>
          <a:p>
            <a:endParaRPr lang="en-US" altLang="en-US" dirty="0" smtClean="0"/>
          </a:p>
          <a:p>
            <a:r>
              <a:rPr lang="en-US" altLang="en-US" sz="3200" dirty="0" smtClean="0"/>
              <a:t>When the </a:t>
            </a:r>
            <a:r>
              <a:rPr lang="en-US" altLang="en-US" sz="3200" b="1" dirty="0" smtClean="0"/>
              <a:t>ceteris paribus </a:t>
            </a:r>
            <a:r>
              <a:rPr lang="en-US" altLang="en-US" sz="3200" dirty="0" smtClean="0"/>
              <a:t>assumption is dropped, movement no longer occurs along the demand curve. Rather, the entire demand curve shifts. </a:t>
            </a:r>
          </a:p>
          <a:p>
            <a:endParaRPr lang="en-US" alt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b="1" dirty="0" smtClean="0"/>
              <a:t>What Causes a Shift in Demand?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altLang="en-US" sz="3600" dirty="0" smtClean="0"/>
              <a:t>Several factors can lead to a change in demand:</a:t>
            </a:r>
          </a:p>
          <a:p>
            <a:r>
              <a:rPr lang="en-US" altLang="en-US" sz="3600" dirty="0" smtClean="0"/>
              <a:t>1.  </a:t>
            </a:r>
            <a:r>
              <a:rPr lang="en-US" altLang="en-US" sz="3600" b="1" dirty="0" smtClean="0"/>
              <a:t>Income</a:t>
            </a:r>
            <a:r>
              <a:rPr lang="en-US" altLang="en-US" sz="3600" dirty="0" smtClean="0"/>
              <a:t> – Normal Goods &amp; Inferior Goods</a:t>
            </a:r>
          </a:p>
          <a:p>
            <a:r>
              <a:rPr lang="en-US" altLang="en-US" sz="3600" dirty="0" smtClean="0"/>
              <a:t>2.  </a:t>
            </a:r>
            <a:r>
              <a:rPr lang="en-US" altLang="en-US" sz="3600" b="1" dirty="0" smtClean="0"/>
              <a:t>Population</a:t>
            </a:r>
            <a:r>
              <a:rPr lang="en-US" altLang="en-US" sz="3600" dirty="0" smtClean="0"/>
              <a:t> or the number </a:t>
            </a:r>
            <a:r>
              <a:rPr lang="en-US" altLang="en-US" sz="3600" dirty="0" smtClean="0"/>
              <a:t>of consumers</a:t>
            </a:r>
            <a:endParaRPr lang="en-US" altLang="en-US" sz="3600" dirty="0" smtClean="0"/>
          </a:p>
          <a:p>
            <a:r>
              <a:rPr lang="en-US" altLang="en-US" sz="3600" dirty="0" smtClean="0"/>
              <a:t>3. Consumer </a:t>
            </a:r>
            <a:r>
              <a:rPr lang="en-US" altLang="en-US" sz="3600" b="1" dirty="0" smtClean="0"/>
              <a:t>expectations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3600" dirty="0" smtClean="0"/>
              <a:t>4. Consumer </a:t>
            </a:r>
            <a:r>
              <a:rPr lang="en-US" altLang="en-US" sz="3600" b="1" dirty="0" smtClean="0"/>
              <a:t>tastes &amp; advertising</a:t>
            </a:r>
          </a:p>
          <a:p>
            <a:r>
              <a:rPr lang="en-US" altLang="en-US" sz="3600" dirty="0" smtClean="0"/>
              <a:t>5. Prices of </a:t>
            </a:r>
            <a:r>
              <a:rPr lang="en-US" altLang="en-US" sz="3600" b="1" dirty="0" smtClean="0"/>
              <a:t>Related goods </a:t>
            </a:r>
          </a:p>
          <a:p>
            <a:pPr lvl="1"/>
            <a:r>
              <a:rPr lang="en-US" altLang="en-US" sz="3200" dirty="0" smtClean="0"/>
              <a:t>Price of a </a:t>
            </a:r>
            <a:r>
              <a:rPr lang="en-US" altLang="en-US" sz="3200" b="1" dirty="0" smtClean="0"/>
              <a:t>substitute</a:t>
            </a:r>
          </a:p>
          <a:p>
            <a:pPr lvl="1"/>
            <a:r>
              <a:rPr lang="en-US" altLang="en-US" sz="3200" dirty="0" smtClean="0"/>
              <a:t>Price of a </a:t>
            </a:r>
            <a:r>
              <a:rPr lang="en-US" altLang="en-US" sz="3200" b="1" dirty="0" smtClean="0"/>
              <a:t>complement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481</TotalTime>
  <Words>453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Demand</vt:lpstr>
      <vt:lpstr>What Is the Law of Demand?</vt:lpstr>
      <vt:lpstr>Law of Demand (cont.)</vt:lpstr>
      <vt:lpstr>Quantity Demanded</vt:lpstr>
      <vt:lpstr>The Demand Schedule</vt:lpstr>
      <vt:lpstr>The Demand Curve</vt:lpstr>
      <vt:lpstr>Shifts in Demand</vt:lpstr>
      <vt:lpstr>What Causes a Shift in Demand?</vt:lpstr>
      <vt:lpstr>Cont.</vt:lpstr>
      <vt:lpstr>What Is Elasticity of Demand?</vt:lpstr>
      <vt:lpstr>Inelastic</vt:lpstr>
      <vt:lpstr>Elastic</vt:lpstr>
      <vt:lpstr>Calculating Elasticity</vt:lpstr>
      <vt:lpstr>Values of Elasticity</vt:lpstr>
      <vt:lpstr>Factors Affecting Elasticity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</dc:title>
  <dc:creator>User</dc:creator>
  <cp:lastModifiedBy>User</cp:lastModifiedBy>
  <cp:revision>13</cp:revision>
  <dcterms:created xsi:type="dcterms:W3CDTF">2011-09-20T20:46:09Z</dcterms:created>
  <dcterms:modified xsi:type="dcterms:W3CDTF">2011-09-21T22:18:59Z</dcterms:modified>
</cp:coreProperties>
</file>