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AB05C99-3D43-4900-AB6D-B9F7AF633B6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3A0094E-8BCF-43F8-8CC0-23AE99E37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0094E-8BCF-43F8-8CC0-23AE99E37D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871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014538"/>
            <a:ext cx="8610600" cy="87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F80496-00DC-4437-98D4-51FA64929111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0148AD-E2C1-4982-A16E-A8C7A746D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876300" y="2565400"/>
            <a:ext cx="7318375" cy="3463925"/>
            <a:chOff x="376" y="1776"/>
            <a:chExt cx="4610" cy="2182"/>
          </a:xfrm>
        </p:grpSpPr>
        <p:pic>
          <p:nvPicPr>
            <p:cNvPr id="397323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6" y="1776"/>
              <a:ext cx="4610" cy="2182"/>
            </a:xfrm>
            <a:prstGeom prst="rect">
              <a:avLst/>
            </a:prstGeom>
            <a:noFill/>
          </p:spPr>
        </p:pic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539" y="1832"/>
              <a:ext cx="14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FFFFFF"/>
                  </a:solidFill>
                </a:rPr>
                <a:t>Production Costs</a:t>
              </a:r>
              <a:endParaRPr kumimoji="0" lang="en-US" altLang="en-US"/>
            </a:p>
          </p:txBody>
        </p:sp>
        <p:sp>
          <p:nvSpPr>
            <p:cNvPr id="397325" name="Text Box 13"/>
            <p:cNvSpPr txBox="1">
              <a:spLocks noChangeArrowheads="1"/>
            </p:cNvSpPr>
            <p:nvPr/>
          </p:nvSpPr>
          <p:spPr bwMode="auto">
            <a:xfrm>
              <a:off x="3829" y="2123"/>
              <a:ext cx="39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Total revenue</a:t>
              </a:r>
              <a:endParaRPr kumimoji="0" lang="en-US" altLang="en-US"/>
            </a:p>
          </p:txBody>
        </p:sp>
        <p:sp>
          <p:nvSpPr>
            <p:cNvPr id="397326" name="Text Box 14"/>
            <p:cNvSpPr txBox="1">
              <a:spLocks noChangeArrowheads="1"/>
            </p:cNvSpPr>
            <p:nvPr/>
          </p:nvSpPr>
          <p:spPr bwMode="auto">
            <a:xfrm>
              <a:off x="4205" y="2123"/>
              <a:ext cx="73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Profit</a:t>
              </a:r>
              <a:br>
                <a:rPr kumimoji="0" lang="en-US" altLang="en-US" sz="900" b="1"/>
              </a:br>
              <a:r>
                <a:rPr kumimoji="0" lang="en-US" altLang="en-US" sz="900" b="1"/>
                <a:t>(total revenue – total cost)</a:t>
              </a:r>
              <a:endParaRPr kumimoji="0" lang="en-US" altLang="en-US"/>
            </a:p>
          </p:txBody>
        </p:sp>
        <p:sp>
          <p:nvSpPr>
            <p:cNvPr id="397327" name="Text Box 15"/>
            <p:cNvSpPr txBox="1">
              <a:spLocks noChangeArrowheads="1"/>
            </p:cNvSpPr>
            <p:nvPr/>
          </p:nvSpPr>
          <p:spPr bwMode="auto">
            <a:xfrm>
              <a:off x="3194" y="2123"/>
              <a:ext cx="62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Marginal  revenue (market price)</a:t>
              </a:r>
              <a:endParaRPr kumimoji="0" lang="en-US" altLang="en-US"/>
            </a:p>
          </p:txBody>
        </p:sp>
        <p:sp>
          <p:nvSpPr>
            <p:cNvPr id="397328" name="Text Box 16"/>
            <p:cNvSpPr txBox="1">
              <a:spLocks noChangeArrowheads="1"/>
            </p:cNvSpPr>
            <p:nvPr/>
          </p:nvSpPr>
          <p:spPr bwMode="auto">
            <a:xfrm>
              <a:off x="2717" y="2123"/>
              <a:ext cx="4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Marginal  cost</a:t>
              </a:r>
              <a:endParaRPr kumimoji="0" lang="en-US" altLang="en-US"/>
            </a:p>
          </p:txBody>
        </p:sp>
        <p:sp>
          <p:nvSpPr>
            <p:cNvPr id="397329" name="Text Box 17"/>
            <p:cNvSpPr txBox="1">
              <a:spLocks noChangeArrowheads="1"/>
            </p:cNvSpPr>
            <p:nvPr/>
          </p:nvSpPr>
          <p:spPr bwMode="auto">
            <a:xfrm>
              <a:off x="2107" y="2123"/>
              <a:ext cx="6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Total cost (fixed cost + variable cost)</a:t>
              </a:r>
              <a:endParaRPr kumimoji="0" lang="en-US" altLang="en-US"/>
            </a:p>
          </p:txBody>
        </p:sp>
        <p:sp>
          <p:nvSpPr>
            <p:cNvPr id="397330" name="Text Box 18"/>
            <p:cNvSpPr txBox="1">
              <a:spLocks noChangeArrowheads="1"/>
            </p:cNvSpPr>
            <p:nvPr/>
          </p:nvSpPr>
          <p:spPr bwMode="auto">
            <a:xfrm>
              <a:off x="1626" y="2123"/>
              <a:ext cx="4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Variable cost</a:t>
              </a:r>
              <a:endParaRPr kumimoji="0" lang="en-US" altLang="en-US"/>
            </a:p>
          </p:txBody>
        </p:sp>
        <p:sp>
          <p:nvSpPr>
            <p:cNvPr id="397331" name="Text Box 19"/>
            <p:cNvSpPr txBox="1">
              <a:spLocks noChangeArrowheads="1"/>
            </p:cNvSpPr>
            <p:nvPr/>
          </p:nvSpPr>
          <p:spPr bwMode="auto">
            <a:xfrm>
              <a:off x="1075" y="2123"/>
              <a:ext cx="4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Fixed cost</a:t>
              </a:r>
              <a:endParaRPr kumimoji="0" lang="en-US" altLang="en-US"/>
            </a:p>
          </p:txBody>
        </p:sp>
        <p:sp>
          <p:nvSpPr>
            <p:cNvPr id="397332" name="Text Box 20"/>
            <p:cNvSpPr txBox="1">
              <a:spLocks noChangeArrowheads="1"/>
            </p:cNvSpPr>
            <p:nvPr/>
          </p:nvSpPr>
          <p:spPr bwMode="auto">
            <a:xfrm>
              <a:off x="520" y="2123"/>
              <a:ext cx="4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900" b="1"/>
                <a:t>Beanbags (per hour)</a:t>
              </a:r>
              <a:endParaRPr kumimoji="0" lang="en-US" altLang="en-US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1308100" y="3589338"/>
            <a:ext cx="6413500" cy="922337"/>
            <a:chOff x="648" y="2421"/>
            <a:chExt cx="4040" cy="581"/>
          </a:xfrm>
        </p:grpSpPr>
        <p:sp>
          <p:nvSpPr>
            <p:cNvPr id="397334" name="Text Box 22"/>
            <p:cNvSpPr txBox="1">
              <a:spLocks noChangeArrowheads="1"/>
            </p:cNvSpPr>
            <p:nvPr/>
          </p:nvSpPr>
          <p:spPr bwMode="auto">
            <a:xfrm>
              <a:off x="4383" y="2427"/>
              <a:ext cx="305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 –36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–20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21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40</a:t>
              </a:r>
              <a:endParaRPr kumimoji="0" lang="en-US" altLang="en-US"/>
            </a:p>
          </p:txBody>
        </p:sp>
        <p:sp>
          <p:nvSpPr>
            <p:cNvPr id="397340" name="Text Box 28"/>
            <p:cNvSpPr txBox="1">
              <a:spLocks noChangeArrowheads="1"/>
            </p:cNvSpPr>
            <p:nvPr/>
          </p:nvSpPr>
          <p:spPr bwMode="auto">
            <a:xfrm>
              <a:off x="648" y="2421"/>
              <a:ext cx="20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0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</a:t>
              </a:r>
              <a:endParaRPr kumimoji="0" lang="en-US" altLang="en-US"/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3883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96</a:t>
              </a:r>
              <a:endParaRPr kumimoji="0" lang="en-US" altLang="en-US"/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362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  <a:endParaRPr kumimoji="0" lang="en-US" altLang="en-US"/>
            </a:p>
          </p:txBody>
        </p:sp>
        <p:sp>
          <p:nvSpPr>
            <p:cNvPr id="397344" name="Text Box 32"/>
            <p:cNvSpPr txBox="1">
              <a:spLocks noChangeArrowheads="1"/>
            </p:cNvSpPr>
            <p:nvPr/>
          </p:nvSpPr>
          <p:spPr bwMode="auto">
            <a:xfrm>
              <a:off x="2798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—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5</a:t>
              </a:r>
              <a:endParaRPr kumimoji="0" lang="en-US" altLang="en-US"/>
            </a:p>
          </p:txBody>
        </p:sp>
        <p:sp>
          <p:nvSpPr>
            <p:cNvPr id="397345" name="Text Box 33"/>
            <p:cNvSpPr txBox="1">
              <a:spLocks noChangeArrowheads="1"/>
            </p:cNvSpPr>
            <p:nvPr/>
          </p:nvSpPr>
          <p:spPr bwMode="auto">
            <a:xfrm>
              <a:off x="2256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51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56</a:t>
              </a:r>
              <a:endParaRPr kumimoji="0" lang="en-US" altLang="en-US"/>
            </a:p>
          </p:txBody>
        </p:sp>
        <p:sp>
          <p:nvSpPr>
            <p:cNvPr id="397346" name="Text Box 34"/>
            <p:cNvSpPr txBox="1">
              <a:spLocks noChangeArrowheads="1"/>
            </p:cNvSpPr>
            <p:nvPr/>
          </p:nvSpPr>
          <p:spPr bwMode="auto">
            <a:xfrm>
              <a:off x="1710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15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20</a:t>
              </a:r>
              <a:endParaRPr kumimoji="0" lang="en-US" altLang="en-US"/>
            </a:p>
          </p:txBody>
        </p:sp>
        <p:sp>
          <p:nvSpPr>
            <p:cNvPr id="397347" name="Text Box 35"/>
            <p:cNvSpPr txBox="1">
              <a:spLocks noChangeArrowheads="1"/>
            </p:cNvSpPr>
            <p:nvPr/>
          </p:nvSpPr>
          <p:spPr bwMode="auto">
            <a:xfrm>
              <a:off x="1186" y="2427"/>
              <a:ext cx="25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$36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  <a:endParaRPr kumimoji="0" lang="en-US" alt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1308100" y="4464050"/>
            <a:ext cx="6413500" cy="744538"/>
            <a:chOff x="648" y="2972"/>
            <a:chExt cx="4040" cy="469"/>
          </a:xfrm>
        </p:grpSpPr>
        <p:sp>
          <p:nvSpPr>
            <p:cNvPr id="397348" name="Text Box 36"/>
            <p:cNvSpPr txBox="1">
              <a:spLocks noChangeArrowheads="1"/>
            </p:cNvSpPr>
            <p:nvPr/>
          </p:nvSpPr>
          <p:spPr bwMode="auto">
            <a:xfrm>
              <a:off x="4383" y="2978"/>
              <a:ext cx="305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57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84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93</a:t>
              </a:r>
              <a:endParaRPr kumimoji="0" lang="en-US" altLang="en-US"/>
            </a:p>
          </p:txBody>
        </p:sp>
        <p:sp>
          <p:nvSpPr>
            <p:cNvPr id="397349" name="Text Box 37"/>
            <p:cNvSpPr txBox="1">
              <a:spLocks noChangeArrowheads="1"/>
            </p:cNvSpPr>
            <p:nvPr/>
          </p:nvSpPr>
          <p:spPr bwMode="auto">
            <a:xfrm>
              <a:off x="648" y="2972"/>
              <a:ext cx="20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5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6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8</a:t>
              </a:r>
            </a:p>
          </p:txBody>
        </p:sp>
        <p:sp>
          <p:nvSpPr>
            <p:cNvPr id="397350" name="Text Box 38"/>
            <p:cNvSpPr txBox="1">
              <a:spLocks noChangeArrowheads="1"/>
            </p:cNvSpPr>
            <p:nvPr/>
          </p:nvSpPr>
          <p:spPr bwMode="auto">
            <a:xfrm>
              <a:off x="3883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120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144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168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192</a:t>
              </a:r>
              <a:endParaRPr kumimoji="0" lang="en-US" altLang="en-US"/>
            </a:p>
          </p:txBody>
        </p:sp>
        <p:sp>
          <p:nvSpPr>
            <p:cNvPr id="397351" name="Text Box 39"/>
            <p:cNvSpPr txBox="1">
              <a:spLocks noChangeArrowheads="1"/>
            </p:cNvSpPr>
            <p:nvPr/>
          </p:nvSpPr>
          <p:spPr bwMode="auto">
            <a:xfrm>
              <a:off x="3362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  <a:endParaRPr kumimoji="0" lang="en-US" altLang="en-US"/>
            </a:p>
          </p:txBody>
        </p:sp>
        <p:sp>
          <p:nvSpPr>
            <p:cNvPr id="397352" name="Text Box 40"/>
            <p:cNvSpPr txBox="1">
              <a:spLocks noChangeArrowheads="1"/>
            </p:cNvSpPr>
            <p:nvPr/>
          </p:nvSpPr>
          <p:spPr bwMode="auto">
            <a:xfrm>
              <a:off x="2798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15</a:t>
              </a:r>
              <a:endParaRPr kumimoji="0" lang="en-US" altLang="en-US"/>
            </a:p>
          </p:txBody>
        </p:sp>
        <p:sp>
          <p:nvSpPr>
            <p:cNvPr id="397353" name="Text Box 41"/>
            <p:cNvSpPr txBox="1">
              <a:spLocks noChangeArrowheads="1"/>
            </p:cNvSpPr>
            <p:nvPr/>
          </p:nvSpPr>
          <p:spPr bwMode="auto">
            <a:xfrm>
              <a:off x="2256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63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84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99</a:t>
              </a:r>
              <a:endParaRPr kumimoji="0" lang="en-US" altLang="en-US"/>
            </a:p>
          </p:txBody>
        </p:sp>
        <p:sp>
          <p:nvSpPr>
            <p:cNvPr id="397354" name="Text Box 42"/>
            <p:cNvSpPr txBox="1">
              <a:spLocks noChangeArrowheads="1"/>
            </p:cNvSpPr>
            <p:nvPr/>
          </p:nvSpPr>
          <p:spPr bwMode="auto">
            <a:xfrm>
              <a:off x="1710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27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48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63</a:t>
              </a:r>
              <a:endParaRPr kumimoji="0" lang="en-US" altLang="en-US"/>
            </a:p>
          </p:txBody>
        </p:sp>
        <p:sp>
          <p:nvSpPr>
            <p:cNvPr id="397355" name="Text Box 43"/>
            <p:cNvSpPr txBox="1">
              <a:spLocks noChangeArrowheads="1"/>
            </p:cNvSpPr>
            <p:nvPr/>
          </p:nvSpPr>
          <p:spPr bwMode="auto">
            <a:xfrm>
              <a:off x="1186" y="2978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  <a:endParaRPr kumimoji="0" lang="en-US" altLang="en-US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308100" y="5189538"/>
            <a:ext cx="6413500" cy="735012"/>
            <a:chOff x="648" y="3429"/>
            <a:chExt cx="4040" cy="463"/>
          </a:xfrm>
        </p:grpSpPr>
        <p:sp>
          <p:nvSpPr>
            <p:cNvPr id="397356" name="Text Box 44"/>
            <p:cNvSpPr txBox="1">
              <a:spLocks noChangeArrowheads="1"/>
            </p:cNvSpPr>
            <p:nvPr/>
          </p:nvSpPr>
          <p:spPr bwMode="auto">
            <a:xfrm>
              <a:off x="4383" y="3429"/>
              <a:ext cx="305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79</a:t>
              </a:r>
              <a:endParaRPr kumimoji="0" lang="en-US" altLang="en-US"/>
            </a:p>
          </p:txBody>
        </p:sp>
        <p:sp>
          <p:nvSpPr>
            <p:cNvPr id="397358" name="Text Box 46"/>
            <p:cNvSpPr txBox="1">
              <a:spLocks noChangeArrowheads="1"/>
            </p:cNvSpPr>
            <p:nvPr/>
          </p:nvSpPr>
          <p:spPr bwMode="auto">
            <a:xfrm>
              <a:off x="3883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216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264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288</a:t>
              </a:r>
              <a:endParaRPr kumimoji="0" lang="en-US" altLang="en-US"/>
            </a:p>
          </p:txBody>
        </p:sp>
        <p:sp>
          <p:nvSpPr>
            <p:cNvPr id="397359" name="Text Box 47"/>
            <p:cNvSpPr txBox="1">
              <a:spLocks noChangeArrowheads="1"/>
            </p:cNvSpPr>
            <p:nvPr/>
          </p:nvSpPr>
          <p:spPr bwMode="auto">
            <a:xfrm>
              <a:off x="3362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  <a:endParaRPr kumimoji="0" lang="en-US" altLang="en-US"/>
            </a:p>
          </p:txBody>
        </p:sp>
        <p:sp>
          <p:nvSpPr>
            <p:cNvPr id="397360" name="Text Box 48"/>
            <p:cNvSpPr txBox="1">
              <a:spLocks noChangeArrowheads="1"/>
            </p:cNvSpPr>
            <p:nvPr/>
          </p:nvSpPr>
          <p:spPr bwMode="auto">
            <a:xfrm>
              <a:off x="2798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19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24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30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37</a:t>
              </a:r>
              <a:endParaRPr kumimoji="0" lang="en-US" altLang="en-US"/>
            </a:p>
          </p:txBody>
        </p:sp>
        <p:sp>
          <p:nvSpPr>
            <p:cNvPr id="397363" name="Text Box 51"/>
            <p:cNvSpPr txBox="1">
              <a:spLocks noChangeArrowheads="1"/>
            </p:cNvSpPr>
            <p:nvPr/>
          </p:nvSpPr>
          <p:spPr bwMode="auto">
            <a:xfrm>
              <a:off x="1186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36</a:t>
              </a:r>
              <a:endParaRPr kumimoji="0" lang="en-US" altLang="en-US"/>
            </a:p>
          </p:txBody>
        </p:sp>
        <p:sp>
          <p:nvSpPr>
            <p:cNvPr id="397364" name="Text Box 52"/>
            <p:cNvSpPr txBox="1">
              <a:spLocks noChangeArrowheads="1"/>
            </p:cNvSpPr>
            <p:nvPr/>
          </p:nvSpPr>
          <p:spPr bwMode="auto">
            <a:xfrm>
              <a:off x="648" y="3429"/>
              <a:ext cx="20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9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10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11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12</a:t>
              </a:r>
            </a:p>
          </p:txBody>
        </p:sp>
        <p:sp>
          <p:nvSpPr>
            <p:cNvPr id="397365" name="Text Box 53"/>
            <p:cNvSpPr txBox="1">
              <a:spLocks noChangeArrowheads="1"/>
            </p:cNvSpPr>
            <p:nvPr/>
          </p:nvSpPr>
          <p:spPr bwMode="auto">
            <a:xfrm>
              <a:off x="1710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82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106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136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173</a:t>
              </a:r>
              <a:endParaRPr kumimoji="0" lang="en-US" altLang="en-US"/>
            </a:p>
          </p:txBody>
        </p:sp>
        <p:sp>
          <p:nvSpPr>
            <p:cNvPr id="397366" name="Text Box 54"/>
            <p:cNvSpPr txBox="1">
              <a:spLocks noChangeArrowheads="1"/>
            </p:cNvSpPr>
            <p:nvPr/>
          </p:nvSpPr>
          <p:spPr bwMode="auto">
            <a:xfrm>
              <a:off x="2256" y="3429"/>
              <a:ext cx="25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118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142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172</a:t>
              </a:r>
            </a:p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900"/>
                <a:t>209</a:t>
              </a:r>
              <a:endParaRPr kumimoji="0" lang="en-US" altLang="en-US"/>
            </a:p>
          </p:txBody>
        </p:sp>
      </p:grpSp>
      <p:sp>
        <p:nvSpPr>
          <p:cNvPr id="397376" name="Rectangle 6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Setting Output</a:t>
            </a:r>
          </a:p>
        </p:txBody>
      </p:sp>
      <p:sp>
        <p:nvSpPr>
          <p:cNvPr id="397377" name="Rectangle 6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/>
              <a:t>Marginal revenue is the additional income from selling one more unit of a good.  It is usually equal to price.</a:t>
            </a:r>
          </a:p>
          <a:p>
            <a:r>
              <a:rPr lang="en-US" altLang="en-US" sz="2400" dirty="0"/>
              <a:t>To determine the best level of output, firms determine the output level at which marginal revenue is equal to marginal cost.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7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7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76" grpId="0" autoUpdateAnimBg="0"/>
      <p:bldP spid="39737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Input Costs and Supply</a:t>
            </a:r>
          </a:p>
        </p:txBody>
      </p:sp>
      <p:sp>
        <p:nvSpPr>
          <p:cNvPr id="399376" name="Rectangle 1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Any change in the cost of an input such as the raw materials, machinery, or labor used to produce a good, will affect supply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5" grpId="0" autoUpdateAnimBg="0"/>
      <p:bldP spid="39937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04" name="Rectangle 2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Government Influences on Supply</a:t>
            </a:r>
          </a:p>
        </p:txBody>
      </p:sp>
      <p:sp>
        <p:nvSpPr>
          <p:cNvPr id="400405" name="Rectangle 21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By raising or lowering the cost of producing goods, the government can encourage or discourage an entrepreneur or industry. </a:t>
            </a:r>
          </a:p>
        </p:txBody>
      </p:sp>
      <p:sp>
        <p:nvSpPr>
          <p:cNvPr id="400407" name="Text Box 23"/>
          <p:cNvSpPr txBox="1">
            <a:spLocks noChangeArrowheads="1"/>
          </p:cNvSpPr>
          <p:nvPr/>
        </p:nvSpPr>
        <p:spPr bwMode="auto">
          <a:xfrm>
            <a:off x="663575" y="2667000"/>
            <a:ext cx="764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hlink"/>
                </a:solidFill>
                <a:cs typeface="Times" charset="0"/>
              </a:rPr>
              <a:t>1. Subsidies</a:t>
            </a:r>
            <a:endParaRPr lang="en-US" altLang="en-US" sz="2800" b="1" dirty="0">
              <a:cs typeface="Times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hlink"/>
                </a:solidFill>
                <a:cs typeface="Times" charset="0"/>
              </a:rPr>
              <a:t>2. Taxes</a:t>
            </a:r>
            <a:endParaRPr lang="en-US" altLang="en-US" sz="2800" b="1" dirty="0">
              <a:cs typeface="Times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hlink"/>
                </a:solidFill>
                <a:cs typeface="Times" charset="0"/>
              </a:rPr>
              <a:t>3. Regulation</a:t>
            </a:r>
            <a:endParaRPr lang="en-US" altLang="en-US" sz="2800" b="1" dirty="0">
              <a:cs typeface="Times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4" grpId="0" autoUpdateAnimBg="0"/>
      <p:bldP spid="400405" grpId="0" build="p" autoUpdateAnimBg="0"/>
      <p:bldP spid="4004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23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Other Factors Influencing Supply</a:t>
            </a:r>
          </a:p>
        </p:txBody>
      </p:sp>
      <p:sp>
        <p:nvSpPr>
          <p:cNvPr id="401424" name="Rectangle 1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The Global Economy</a:t>
            </a:r>
          </a:p>
          <a:p>
            <a:r>
              <a:rPr lang="en-US" altLang="en-US" sz="3600" dirty="0" smtClean="0"/>
              <a:t>Future </a:t>
            </a:r>
            <a:r>
              <a:rPr lang="en-US" altLang="en-US" sz="3600" dirty="0"/>
              <a:t>Expectations of Prices</a:t>
            </a:r>
          </a:p>
          <a:p>
            <a:r>
              <a:rPr lang="en-US" altLang="en-US" sz="3600" dirty="0" smtClean="0"/>
              <a:t>Number </a:t>
            </a:r>
            <a:r>
              <a:rPr lang="en-US" altLang="en-US" sz="3600" dirty="0"/>
              <a:t>of Suppliers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1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1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1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3" grpId="0" autoUpdateAnimBg="0"/>
      <p:bldP spid="401424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43000" y="2895600"/>
            <a:ext cx="3657600" cy="2063750"/>
            <a:chOff x="960" y="1522"/>
            <a:chExt cx="2304" cy="1300"/>
          </a:xfrm>
        </p:grpSpPr>
        <p:pic>
          <p:nvPicPr>
            <p:cNvPr id="389138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1522"/>
              <a:ext cx="2304" cy="1300"/>
            </a:xfrm>
            <a:prstGeom prst="rect">
              <a:avLst/>
            </a:prstGeom>
            <a:noFill/>
          </p:spPr>
        </p:pic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1248" y="1900"/>
              <a:ext cx="864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FFFFFF"/>
                  </a:solidFill>
                </a:rPr>
                <a:t>Price</a:t>
              </a:r>
              <a:endParaRPr kumimoji="0" lang="en-US" altLang="en-US" sz="1800">
                <a:solidFill>
                  <a:srgbClr val="FFFFFF"/>
                </a:solidFill>
              </a:endParaRP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600">
                  <a:solidFill>
                    <a:srgbClr val="FFFFFF"/>
                  </a:solidFill>
                </a:rPr>
                <a:t>   As price      </a:t>
              </a:r>
              <a:br>
                <a:rPr kumimoji="0" lang="en-US" altLang="en-US" sz="1600">
                  <a:solidFill>
                    <a:srgbClr val="FFFFFF"/>
                  </a:solidFill>
                </a:rPr>
              </a:br>
              <a:r>
                <a:rPr kumimoji="0" lang="en-US" altLang="en-US" sz="1600">
                  <a:solidFill>
                    <a:srgbClr val="FFFFFF"/>
                  </a:solidFill>
                </a:rPr>
                <a:t>  increases…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112" y="1900"/>
              <a:ext cx="864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FFFFFF"/>
                  </a:solidFill>
                </a:rPr>
                <a:t>Supply</a:t>
              </a:r>
              <a:endParaRPr kumimoji="0" lang="en-US" altLang="en-US" sz="1800">
                <a:solidFill>
                  <a:srgbClr val="FFFFFF"/>
                </a:solidFill>
              </a:endParaRP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600">
                  <a:solidFill>
                    <a:srgbClr val="FFFFFF"/>
                  </a:solidFill>
                </a:rPr>
                <a:t>Quantity supplied increases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216400" y="3843338"/>
            <a:ext cx="3430588" cy="1947862"/>
            <a:chOff x="2544" y="2661"/>
            <a:chExt cx="2161" cy="1227"/>
          </a:xfrm>
        </p:grpSpPr>
        <p:pic>
          <p:nvPicPr>
            <p:cNvPr id="389137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2661"/>
              <a:ext cx="2161" cy="1227"/>
            </a:xfrm>
            <a:prstGeom prst="rect">
              <a:avLst/>
            </a:prstGeom>
            <a:noFill/>
          </p:spPr>
        </p:pic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2787" y="2832"/>
              <a:ext cx="864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FFFFFF"/>
                  </a:solidFill>
                </a:rPr>
                <a:t>Price</a:t>
              </a:r>
              <a:endParaRPr kumimoji="0" lang="en-US" altLang="en-US" sz="1800">
                <a:solidFill>
                  <a:srgbClr val="FFFFFF"/>
                </a:solidFill>
              </a:endParaRP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600">
                  <a:solidFill>
                    <a:srgbClr val="FFFFFF"/>
                  </a:solidFill>
                </a:rPr>
                <a:t>As price falls…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89142" name="Text Box 22"/>
            <p:cNvSpPr txBox="1">
              <a:spLocks noChangeArrowheads="1"/>
            </p:cNvSpPr>
            <p:nvPr/>
          </p:nvSpPr>
          <p:spPr bwMode="auto">
            <a:xfrm>
              <a:off x="3648" y="2832"/>
              <a:ext cx="76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FFFFFF"/>
                  </a:solidFill>
                </a:rPr>
                <a:t>Supply</a:t>
              </a:r>
              <a:endParaRPr kumimoji="0" lang="en-US" altLang="en-US" sz="1800">
                <a:solidFill>
                  <a:srgbClr val="FFFFFF"/>
                </a:solidFill>
              </a:endParaRP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600">
                  <a:solidFill>
                    <a:srgbClr val="FFFFFF"/>
                  </a:solidFill>
                </a:rPr>
                <a:t>Quantity supplied falls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</p:grpSp>
      <p:sp>
        <p:nvSpPr>
          <p:cNvPr id="389157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Law of Supply</a:t>
            </a:r>
          </a:p>
        </p:txBody>
      </p:sp>
      <p:sp>
        <p:nvSpPr>
          <p:cNvPr id="389158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According to the law of supply, suppliers will offer more of a good at a higher price.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7" grpId="0" autoUpdateAnimBg="0"/>
      <p:bldP spid="38915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0"/>
          <p:cNvGrpSpPr>
            <a:grpSpLocks/>
          </p:cNvGrpSpPr>
          <p:nvPr/>
        </p:nvGrpSpPr>
        <p:grpSpPr bwMode="auto">
          <a:xfrm>
            <a:off x="1371600" y="2133600"/>
            <a:ext cx="6478588" cy="4191000"/>
            <a:chOff x="864" y="1344"/>
            <a:chExt cx="4081" cy="2640"/>
          </a:xfrm>
        </p:grpSpPr>
        <p:pic>
          <p:nvPicPr>
            <p:cNvPr id="390158" name="Picture 10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344"/>
              <a:ext cx="4081" cy="2640"/>
            </a:xfrm>
            <a:prstGeom prst="rect">
              <a:avLst/>
            </a:prstGeom>
            <a:noFill/>
          </p:spPr>
        </p:pic>
        <p:sp>
          <p:nvSpPr>
            <p:cNvPr id="390156" name="Rectangle 1036"/>
            <p:cNvSpPr>
              <a:spLocks noChangeArrowheads="1"/>
            </p:cNvSpPr>
            <p:nvPr/>
          </p:nvSpPr>
          <p:spPr bwMode="auto">
            <a:xfrm>
              <a:off x="1680" y="2374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$.50</a:t>
              </a:r>
            </a:p>
          </p:txBody>
        </p:sp>
        <p:sp>
          <p:nvSpPr>
            <p:cNvPr id="390157" name="Rectangle 1037"/>
            <p:cNvSpPr>
              <a:spLocks noChangeArrowheads="1"/>
            </p:cNvSpPr>
            <p:nvPr/>
          </p:nvSpPr>
          <p:spPr bwMode="auto">
            <a:xfrm>
              <a:off x="3408" y="2374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1,000</a:t>
              </a:r>
            </a:p>
          </p:txBody>
        </p:sp>
        <p:sp>
          <p:nvSpPr>
            <p:cNvPr id="390160" name="Text Box 1040"/>
            <p:cNvSpPr txBox="1">
              <a:spLocks noChangeArrowheads="1"/>
            </p:cNvSpPr>
            <p:nvPr/>
          </p:nvSpPr>
          <p:spPr bwMode="auto">
            <a:xfrm>
              <a:off x="1104" y="2060"/>
              <a:ext cx="177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buFontTx/>
                <a:buNone/>
              </a:pPr>
              <a:r>
                <a:rPr kumimoji="0" lang="en-US" altLang="en-US" sz="1800" b="1"/>
                <a:t>Price per slice of pizza</a:t>
              </a:r>
              <a:endParaRPr kumimoji="0" lang="en-US" altLang="en-US" b="1"/>
            </a:p>
          </p:txBody>
        </p:sp>
        <p:sp>
          <p:nvSpPr>
            <p:cNvPr id="390161" name="Text Box 1041"/>
            <p:cNvSpPr txBox="1">
              <a:spLocks noChangeArrowheads="1"/>
            </p:cNvSpPr>
            <p:nvPr/>
          </p:nvSpPr>
          <p:spPr bwMode="auto">
            <a:xfrm>
              <a:off x="2928" y="2060"/>
              <a:ext cx="177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buFontTx/>
                <a:buNone/>
              </a:pPr>
              <a:r>
                <a:rPr kumimoji="0" lang="en-US" altLang="en-US" sz="1800" b="1"/>
                <a:t>Slices supplied per day</a:t>
              </a:r>
              <a:endParaRPr kumimoji="0" lang="en-US" altLang="en-US" b="1"/>
            </a:p>
          </p:txBody>
        </p:sp>
        <p:sp>
          <p:nvSpPr>
            <p:cNvPr id="390172" name="Text Box 1052"/>
            <p:cNvSpPr txBox="1">
              <a:spLocks noChangeArrowheads="1"/>
            </p:cNvSpPr>
            <p:nvPr/>
          </p:nvSpPr>
          <p:spPr bwMode="auto">
            <a:xfrm>
              <a:off x="1104" y="1558"/>
              <a:ext cx="2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FontTx/>
                <a:buNone/>
              </a:pPr>
              <a:r>
                <a:rPr kumimoji="0" lang="en-US" altLang="en-US" sz="2000" b="1">
                  <a:solidFill>
                    <a:srgbClr val="FFFFFF"/>
                  </a:solidFill>
                </a:rPr>
                <a:t>Market Supply Schedule</a:t>
              </a:r>
              <a:endParaRPr kumimoji="0" lang="en-US" altLang="en-US" b="1"/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2667000" y="4149725"/>
            <a:ext cx="3778250" cy="422275"/>
            <a:chOff x="1680" y="2566"/>
            <a:chExt cx="2380" cy="266"/>
          </a:xfrm>
        </p:grpSpPr>
        <p:sp>
          <p:nvSpPr>
            <p:cNvPr id="390162" name="Rectangle 1042"/>
            <p:cNvSpPr>
              <a:spLocks noChangeArrowheads="1"/>
            </p:cNvSpPr>
            <p:nvPr/>
          </p:nvSpPr>
          <p:spPr bwMode="auto">
            <a:xfrm>
              <a:off x="1680" y="2566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$1.00</a:t>
              </a:r>
            </a:p>
          </p:txBody>
        </p:sp>
        <p:sp>
          <p:nvSpPr>
            <p:cNvPr id="390163" name="Rectangle 1043"/>
            <p:cNvSpPr>
              <a:spLocks noChangeArrowheads="1"/>
            </p:cNvSpPr>
            <p:nvPr/>
          </p:nvSpPr>
          <p:spPr bwMode="auto">
            <a:xfrm>
              <a:off x="3408" y="2566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1,500</a:t>
              </a:r>
            </a:p>
          </p:txBody>
        </p:sp>
      </p:grpSp>
      <p:grpSp>
        <p:nvGrpSpPr>
          <p:cNvPr id="4" name="Group 1056"/>
          <p:cNvGrpSpPr>
            <a:grpSpLocks/>
          </p:cNvGrpSpPr>
          <p:nvPr/>
        </p:nvGrpSpPr>
        <p:grpSpPr bwMode="auto">
          <a:xfrm>
            <a:off x="2667000" y="4530725"/>
            <a:ext cx="3778250" cy="422275"/>
            <a:chOff x="1680" y="2806"/>
            <a:chExt cx="2380" cy="266"/>
          </a:xfrm>
        </p:grpSpPr>
        <p:sp>
          <p:nvSpPr>
            <p:cNvPr id="390164" name="Rectangle 1044"/>
            <p:cNvSpPr>
              <a:spLocks noChangeArrowheads="1"/>
            </p:cNvSpPr>
            <p:nvPr/>
          </p:nvSpPr>
          <p:spPr bwMode="auto">
            <a:xfrm>
              <a:off x="1680" y="2806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$1.50</a:t>
              </a:r>
            </a:p>
          </p:txBody>
        </p:sp>
        <p:sp>
          <p:nvSpPr>
            <p:cNvPr id="390165" name="Rectangle 1045"/>
            <p:cNvSpPr>
              <a:spLocks noChangeArrowheads="1"/>
            </p:cNvSpPr>
            <p:nvPr/>
          </p:nvSpPr>
          <p:spPr bwMode="auto">
            <a:xfrm>
              <a:off x="3408" y="2806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2,000</a:t>
              </a:r>
            </a:p>
          </p:txBody>
        </p:sp>
      </p:grpSp>
      <p:grpSp>
        <p:nvGrpSpPr>
          <p:cNvPr id="5" name="Group 1055"/>
          <p:cNvGrpSpPr>
            <a:grpSpLocks/>
          </p:cNvGrpSpPr>
          <p:nvPr/>
        </p:nvGrpSpPr>
        <p:grpSpPr bwMode="auto">
          <a:xfrm>
            <a:off x="2667000" y="4876800"/>
            <a:ext cx="3778250" cy="422275"/>
            <a:chOff x="1680" y="3024"/>
            <a:chExt cx="2380" cy="266"/>
          </a:xfrm>
        </p:grpSpPr>
        <p:sp>
          <p:nvSpPr>
            <p:cNvPr id="390166" name="Rectangle 1046"/>
            <p:cNvSpPr>
              <a:spLocks noChangeArrowheads="1"/>
            </p:cNvSpPr>
            <p:nvPr/>
          </p:nvSpPr>
          <p:spPr bwMode="auto">
            <a:xfrm>
              <a:off x="1680" y="3024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$2.00</a:t>
              </a:r>
            </a:p>
          </p:txBody>
        </p:sp>
        <p:sp>
          <p:nvSpPr>
            <p:cNvPr id="390167" name="Rectangle 1047"/>
            <p:cNvSpPr>
              <a:spLocks noChangeArrowheads="1"/>
            </p:cNvSpPr>
            <p:nvPr/>
          </p:nvSpPr>
          <p:spPr bwMode="auto">
            <a:xfrm>
              <a:off x="3408" y="3024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2,500</a:t>
              </a:r>
            </a:p>
          </p:txBody>
        </p:sp>
      </p:grpSp>
      <p:grpSp>
        <p:nvGrpSpPr>
          <p:cNvPr id="6" name="Group 1054"/>
          <p:cNvGrpSpPr>
            <a:grpSpLocks/>
          </p:cNvGrpSpPr>
          <p:nvPr/>
        </p:nvGrpSpPr>
        <p:grpSpPr bwMode="auto">
          <a:xfrm>
            <a:off x="2667000" y="5257800"/>
            <a:ext cx="3778250" cy="422275"/>
            <a:chOff x="1680" y="3264"/>
            <a:chExt cx="2380" cy="266"/>
          </a:xfrm>
        </p:grpSpPr>
        <p:sp>
          <p:nvSpPr>
            <p:cNvPr id="390168" name="Rectangle 1048"/>
            <p:cNvSpPr>
              <a:spLocks noChangeArrowheads="1"/>
            </p:cNvSpPr>
            <p:nvPr/>
          </p:nvSpPr>
          <p:spPr bwMode="auto">
            <a:xfrm>
              <a:off x="1680" y="3264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$2.50</a:t>
              </a:r>
            </a:p>
          </p:txBody>
        </p:sp>
        <p:sp>
          <p:nvSpPr>
            <p:cNvPr id="390169" name="Rectangle 1049"/>
            <p:cNvSpPr>
              <a:spLocks noChangeArrowheads="1"/>
            </p:cNvSpPr>
            <p:nvPr/>
          </p:nvSpPr>
          <p:spPr bwMode="auto">
            <a:xfrm>
              <a:off x="3408" y="3264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3,000</a:t>
              </a:r>
            </a:p>
          </p:txBody>
        </p:sp>
      </p:grpSp>
      <p:grpSp>
        <p:nvGrpSpPr>
          <p:cNvPr id="7" name="Group 1053"/>
          <p:cNvGrpSpPr>
            <a:grpSpLocks/>
          </p:cNvGrpSpPr>
          <p:nvPr/>
        </p:nvGrpSpPr>
        <p:grpSpPr bwMode="auto">
          <a:xfrm>
            <a:off x="2667000" y="5638800"/>
            <a:ext cx="3778250" cy="422275"/>
            <a:chOff x="1680" y="3504"/>
            <a:chExt cx="2380" cy="266"/>
          </a:xfrm>
        </p:grpSpPr>
        <p:sp>
          <p:nvSpPr>
            <p:cNvPr id="390170" name="Rectangle 1050"/>
            <p:cNvSpPr>
              <a:spLocks noChangeArrowheads="1"/>
            </p:cNvSpPr>
            <p:nvPr/>
          </p:nvSpPr>
          <p:spPr bwMode="auto">
            <a:xfrm>
              <a:off x="1680" y="3504"/>
              <a:ext cx="48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$3.00</a:t>
              </a:r>
            </a:p>
          </p:txBody>
        </p:sp>
        <p:sp>
          <p:nvSpPr>
            <p:cNvPr id="390171" name="Rectangle 1051"/>
            <p:cNvSpPr>
              <a:spLocks noChangeArrowheads="1"/>
            </p:cNvSpPr>
            <p:nvPr/>
          </p:nvSpPr>
          <p:spPr bwMode="auto">
            <a:xfrm>
              <a:off x="3408" y="3504"/>
              <a:ext cx="65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buFontTx/>
                <a:buNone/>
              </a:pPr>
              <a:r>
                <a:rPr kumimoji="0" lang="en-US" altLang="en-US" sz="1800"/>
                <a:t>3,500</a:t>
              </a:r>
            </a:p>
          </p:txBody>
        </p:sp>
      </p:grpSp>
      <p:sp>
        <p:nvSpPr>
          <p:cNvPr id="390187" name="Rectangle 10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Schedules</a:t>
            </a:r>
          </a:p>
        </p:txBody>
      </p:sp>
      <p:sp>
        <p:nvSpPr>
          <p:cNvPr id="390188" name="Rectangle 106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87" grpId="0" autoUpdateAnimBg="0"/>
      <p:bldP spid="390188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76"/>
          <p:cNvGrpSpPr>
            <a:grpSpLocks/>
          </p:cNvGrpSpPr>
          <p:nvPr/>
        </p:nvGrpSpPr>
        <p:grpSpPr bwMode="auto">
          <a:xfrm>
            <a:off x="3738563" y="857250"/>
            <a:ext cx="5181600" cy="5194300"/>
            <a:chOff x="1968" y="432"/>
            <a:chExt cx="3264" cy="3272"/>
          </a:xfrm>
        </p:grpSpPr>
        <p:pic>
          <p:nvPicPr>
            <p:cNvPr id="407562" name="Picture 205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8" y="432"/>
              <a:ext cx="3264" cy="3272"/>
            </a:xfrm>
            <a:prstGeom prst="rect">
              <a:avLst/>
            </a:prstGeom>
            <a:noFill/>
          </p:spPr>
        </p:pic>
        <p:sp>
          <p:nvSpPr>
            <p:cNvPr id="407563" name="Text Box 2059"/>
            <p:cNvSpPr txBox="1">
              <a:spLocks noChangeArrowheads="1"/>
            </p:cNvSpPr>
            <p:nvPr/>
          </p:nvSpPr>
          <p:spPr bwMode="auto">
            <a:xfrm>
              <a:off x="2304" y="576"/>
              <a:ext cx="244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2200" b="1">
                  <a:solidFill>
                    <a:srgbClr val="FFFFFF"/>
                  </a:solidFill>
                </a:rPr>
                <a:t>Market Supply Curve</a:t>
              </a:r>
              <a:endParaRPr kumimoji="0" lang="en-US" altLang="en-US"/>
            </a:p>
          </p:txBody>
        </p:sp>
        <p:sp>
          <p:nvSpPr>
            <p:cNvPr id="407564" name="Text Box 2060"/>
            <p:cNvSpPr txBox="1">
              <a:spLocks noChangeArrowheads="1"/>
            </p:cNvSpPr>
            <p:nvPr/>
          </p:nvSpPr>
          <p:spPr bwMode="auto">
            <a:xfrm rot="-5400000">
              <a:off x="1776" y="1939"/>
              <a:ext cx="11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Price (in dollars)</a:t>
              </a:r>
            </a:p>
          </p:txBody>
        </p:sp>
        <p:sp>
          <p:nvSpPr>
            <p:cNvPr id="407565" name="Text Box 2061"/>
            <p:cNvSpPr txBox="1">
              <a:spLocks noChangeArrowheads="1"/>
            </p:cNvSpPr>
            <p:nvPr/>
          </p:nvSpPr>
          <p:spPr bwMode="auto">
            <a:xfrm>
              <a:off x="3120" y="3264"/>
              <a:ext cx="13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Output (slices per day)</a:t>
              </a:r>
            </a:p>
          </p:txBody>
        </p:sp>
        <p:sp>
          <p:nvSpPr>
            <p:cNvPr id="407566" name="Text Box 2062"/>
            <p:cNvSpPr txBox="1">
              <a:spLocks noChangeArrowheads="1"/>
            </p:cNvSpPr>
            <p:nvPr/>
          </p:nvSpPr>
          <p:spPr bwMode="auto">
            <a:xfrm>
              <a:off x="2400" y="1104"/>
              <a:ext cx="336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3.00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2.50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2.00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1.50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1.00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.50</a:t>
              </a:r>
            </a:p>
            <a:p>
              <a:pPr algn="r">
                <a:lnSpc>
                  <a:spcPct val="20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0</a:t>
              </a:r>
            </a:p>
          </p:txBody>
        </p:sp>
        <p:sp>
          <p:nvSpPr>
            <p:cNvPr id="407568" name="Text Box 2064"/>
            <p:cNvSpPr txBox="1">
              <a:spLocks noChangeArrowheads="1"/>
            </p:cNvSpPr>
            <p:nvPr/>
          </p:nvSpPr>
          <p:spPr bwMode="auto">
            <a:xfrm>
              <a:off x="2736" y="3072"/>
              <a:ext cx="14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0</a:t>
              </a:r>
            </a:p>
          </p:txBody>
        </p:sp>
        <p:sp>
          <p:nvSpPr>
            <p:cNvPr id="407569" name="Text Box 2065"/>
            <p:cNvSpPr txBox="1">
              <a:spLocks noChangeArrowheads="1"/>
            </p:cNvSpPr>
            <p:nvPr/>
          </p:nvSpPr>
          <p:spPr bwMode="auto">
            <a:xfrm>
              <a:off x="2928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500</a:t>
              </a:r>
            </a:p>
          </p:txBody>
        </p:sp>
        <p:sp>
          <p:nvSpPr>
            <p:cNvPr id="407570" name="Text Box 2066"/>
            <p:cNvSpPr txBox="1">
              <a:spLocks noChangeArrowheads="1"/>
            </p:cNvSpPr>
            <p:nvPr/>
          </p:nvSpPr>
          <p:spPr bwMode="auto">
            <a:xfrm>
              <a:off x="3216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1000</a:t>
              </a:r>
            </a:p>
          </p:txBody>
        </p:sp>
        <p:sp>
          <p:nvSpPr>
            <p:cNvPr id="407571" name="Text Box 2067"/>
            <p:cNvSpPr txBox="1">
              <a:spLocks noChangeArrowheads="1"/>
            </p:cNvSpPr>
            <p:nvPr/>
          </p:nvSpPr>
          <p:spPr bwMode="auto">
            <a:xfrm>
              <a:off x="3504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1500</a:t>
              </a:r>
            </a:p>
          </p:txBody>
        </p:sp>
        <p:sp>
          <p:nvSpPr>
            <p:cNvPr id="407572" name="Text Box 2068"/>
            <p:cNvSpPr txBox="1">
              <a:spLocks noChangeArrowheads="1"/>
            </p:cNvSpPr>
            <p:nvPr/>
          </p:nvSpPr>
          <p:spPr bwMode="auto">
            <a:xfrm>
              <a:off x="3792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2000</a:t>
              </a:r>
            </a:p>
          </p:txBody>
        </p:sp>
        <p:sp>
          <p:nvSpPr>
            <p:cNvPr id="407573" name="Text Box 2069"/>
            <p:cNvSpPr txBox="1">
              <a:spLocks noChangeArrowheads="1"/>
            </p:cNvSpPr>
            <p:nvPr/>
          </p:nvSpPr>
          <p:spPr bwMode="auto">
            <a:xfrm>
              <a:off x="4080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2500</a:t>
              </a:r>
            </a:p>
          </p:txBody>
        </p:sp>
        <p:sp>
          <p:nvSpPr>
            <p:cNvPr id="407574" name="Text Box 2070"/>
            <p:cNvSpPr txBox="1">
              <a:spLocks noChangeArrowheads="1"/>
            </p:cNvSpPr>
            <p:nvPr/>
          </p:nvSpPr>
          <p:spPr bwMode="auto">
            <a:xfrm>
              <a:off x="4368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3000</a:t>
              </a:r>
            </a:p>
          </p:txBody>
        </p:sp>
        <p:sp>
          <p:nvSpPr>
            <p:cNvPr id="407575" name="Text Box 2071"/>
            <p:cNvSpPr txBox="1">
              <a:spLocks noChangeArrowheads="1"/>
            </p:cNvSpPr>
            <p:nvPr/>
          </p:nvSpPr>
          <p:spPr bwMode="auto">
            <a:xfrm>
              <a:off x="4656" y="3072"/>
              <a:ext cx="3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3500</a:t>
              </a:r>
            </a:p>
          </p:txBody>
        </p:sp>
        <p:pic>
          <p:nvPicPr>
            <p:cNvPr id="407576" name="Picture 20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864"/>
              <a:ext cx="2342" cy="2352"/>
            </a:xfrm>
            <a:prstGeom prst="rect">
              <a:avLst/>
            </a:prstGeom>
            <a:noFill/>
          </p:spPr>
        </p:pic>
      </p:grpSp>
      <p:grpSp>
        <p:nvGrpSpPr>
          <p:cNvPr id="3" name="Group 2077"/>
          <p:cNvGrpSpPr>
            <a:grpSpLocks/>
          </p:cNvGrpSpPr>
          <p:nvPr/>
        </p:nvGrpSpPr>
        <p:grpSpPr bwMode="auto">
          <a:xfrm>
            <a:off x="5688013" y="1946275"/>
            <a:ext cx="2784475" cy="2806700"/>
            <a:chOff x="3196" y="1118"/>
            <a:chExt cx="1754" cy="1768"/>
          </a:xfrm>
        </p:grpSpPr>
        <p:pic>
          <p:nvPicPr>
            <p:cNvPr id="407578" name="Picture 207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96" y="1118"/>
              <a:ext cx="1754" cy="1768"/>
            </a:xfrm>
            <a:prstGeom prst="rect">
              <a:avLst/>
            </a:prstGeom>
            <a:noFill/>
          </p:spPr>
        </p:pic>
        <p:sp>
          <p:nvSpPr>
            <p:cNvPr id="407579" name="Text Box 2075"/>
            <p:cNvSpPr txBox="1">
              <a:spLocks noChangeArrowheads="1"/>
            </p:cNvSpPr>
            <p:nvPr/>
          </p:nvSpPr>
          <p:spPr bwMode="auto">
            <a:xfrm>
              <a:off x="4224" y="1219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Supply</a:t>
              </a:r>
              <a:endParaRPr kumimoji="0" lang="en-US" altLang="en-US"/>
            </a:p>
          </p:txBody>
        </p:sp>
      </p:grpSp>
      <p:sp>
        <p:nvSpPr>
          <p:cNvPr id="407589" name="Rectangle 208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Supply Curves</a:t>
            </a:r>
          </a:p>
        </p:txBody>
      </p:sp>
      <p:sp>
        <p:nvSpPr>
          <p:cNvPr id="407590" name="Rectangle 208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3433763" cy="1895475"/>
          </a:xfrm>
        </p:spPr>
        <p:txBody>
          <a:bodyPr>
            <a:noAutofit/>
          </a:bodyPr>
          <a:lstStyle/>
          <a:p>
            <a:r>
              <a:rPr lang="en-US" altLang="en-US" dirty="0"/>
              <a:t>A market supply curve is a graph of the quantity supplied of a good by all suppliers at different prices.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89" grpId="0" autoUpdateAnimBg="0"/>
      <p:bldP spid="407590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8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Elasticity of Supply</a:t>
            </a:r>
          </a:p>
        </p:txBody>
      </p:sp>
      <p:sp>
        <p:nvSpPr>
          <p:cNvPr id="391187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304800" y="2200275"/>
            <a:ext cx="4229100" cy="1895475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If supply is not very responsive to changes in price, it is considered inelastic.</a:t>
            </a:r>
          </a:p>
        </p:txBody>
      </p:sp>
      <p:sp>
        <p:nvSpPr>
          <p:cNvPr id="391188" name="Rectangle 20"/>
          <p:cNvSpPr>
            <a:spLocks noGrp="1" noChangeArrowheads="1"/>
          </p:cNvSpPr>
          <p:nvPr>
            <p:ph sz="half" idx="2"/>
          </p:nvPr>
        </p:nvSpPr>
        <p:spPr>
          <a:xfrm>
            <a:off x="4686300" y="2200275"/>
            <a:ext cx="4229100" cy="189547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An elastic supply is very sensitive to changes in price.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6" grpId="0" autoUpdateAnimBg="0"/>
      <p:bldP spid="391187" grpId="0" build="p" bldLvl="2" autoUpdateAnimBg="0"/>
      <p:bldP spid="391188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16" name="Rectangle 24"/>
          <p:cNvSpPr>
            <a:spLocks noChangeArrowheads="1"/>
          </p:cNvSpPr>
          <p:nvPr/>
        </p:nvSpPr>
        <p:spPr bwMode="auto">
          <a:xfrm>
            <a:off x="441325" y="2266950"/>
            <a:ext cx="8372475" cy="2341563"/>
          </a:xfrm>
          <a:prstGeom prst="rect">
            <a:avLst/>
          </a:prstGeom>
          <a:solidFill>
            <a:srgbClr val="96C8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215" name="Rectangle 2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What Affects Elasticity of Supply?</a:t>
            </a:r>
          </a:p>
        </p:txBody>
      </p:sp>
      <p:sp>
        <p:nvSpPr>
          <p:cNvPr id="392203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71525" y="1651000"/>
            <a:ext cx="8372475" cy="615950"/>
          </a:xfrm>
          <a:solidFill>
            <a:srgbClr val="3C99F6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39220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81600" y="2478088"/>
            <a:ext cx="3962400" cy="1619250"/>
          </a:xfrm>
          <a:noFill/>
          <a:ln/>
        </p:spPr>
        <p:txBody>
          <a:bodyPr>
            <a:normAutofit fontScale="92500" lnSpcReduction="20000"/>
          </a:bodyPr>
          <a:lstStyle/>
          <a:p>
            <a:pPr marL="233363" indent="-233363">
              <a:spcBef>
                <a:spcPct val="0"/>
              </a:spcBef>
              <a:buClr>
                <a:srgbClr val="3C99F6"/>
              </a:buClr>
            </a:pPr>
            <a:r>
              <a:rPr lang="en-US" altLang="en-US">
                <a:solidFill>
                  <a:schemeClr val="tx1"/>
                </a:solidFill>
              </a:rPr>
              <a:t>In the long run, firms are more flexible, so supply can become more elastic. </a:t>
            </a:r>
          </a:p>
        </p:txBody>
      </p:sp>
      <p:sp>
        <p:nvSpPr>
          <p:cNvPr id="392208" name="Rectangle 16"/>
          <p:cNvSpPr>
            <a:spLocks noChangeArrowheads="1"/>
          </p:cNvSpPr>
          <p:nvPr/>
        </p:nvSpPr>
        <p:spPr bwMode="auto">
          <a:xfrm>
            <a:off x="695325" y="2478088"/>
            <a:ext cx="3929063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>
              <a:spcBef>
                <a:spcPct val="0"/>
              </a:spcBef>
              <a:buClr>
                <a:srgbClr val="3C99F6"/>
              </a:buClr>
            </a:pPr>
            <a:r>
              <a:rPr lang="en-US" altLang="en-US" sz="2400" b="1"/>
              <a:t>In the short run, a firm cannot easily change its output level, so supply is inelastic.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2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15" grpId="0" autoUpdateAnimBg="0"/>
      <p:bldP spid="392204" grpId="0" build="p" bldLvl="2" autoUpdateAnimBg="0"/>
      <p:bldP spid="3922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676650" y="962025"/>
            <a:ext cx="5335588" cy="4953000"/>
            <a:chOff x="2208" y="480"/>
            <a:chExt cx="3361" cy="3172"/>
          </a:xfrm>
        </p:grpSpPr>
        <p:pic>
          <p:nvPicPr>
            <p:cNvPr id="394250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8" y="480"/>
              <a:ext cx="3361" cy="3172"/>
            </a:xfrm>
            <a:prstGeom prst="rect">
              <a:avLst/>
            </a:prstGeom>
            <a:noFill/>
          </p:spPr>
        </p:pic>
        <p:sp>
          <p:nvSpPr>
            <p:cNvPr id="394251" name="Text Box 11"/>
            <p:cNvSpPr txBox="1">
              <a:spLocks noChangeArrowheads="1"/>
            </p:cNvSpPr>
            <p:nvPr/>
          </p:nvSpPr>
          <p:spPr bwMode="auto">
            <a:xfrm>
              <a:off x="2496" y="672"/>
              <a:ext cx="2544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2200" b="1">
                  <a:solidFill>
                    <a:srgbClr val="FFFFFF"/>
                  </a:solidFill>
                </a:rPr>
                <a:t>Marginal Product of Labor</a:t>
              </a:r>
            </a:p>
          </p:txBody>
        </p:sp>
        <p:sp>
          <p:nvSpPr>
            <p:cNvPr id="394252" name="Text Box 12"/>
            <p:cNvSpPr txBox="1">
              <a:spLocks noChangeArrowheads="1"/>
            </p:cNvSpPr>
            <p:nvPr/>
          </p:nvSpPr>
          <p:spPr bwMode="auto">
            <a:xfrm>
              <a:off x="2400" y="1056"/>
              <a:ext cx="1056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/>
                <a:t>Labor (number of workers)</a:t>
              </a:r>
              <a:endParaRPr kumimoji="0" lang="en-US" altLang="en-US"/>
            </a:p>
          </p:txBody>
        </p:sp>
        <p:sp>
          <p:nvSpPr>
            <p:cNvPr id="394253" name="Text Box 13"/>
            <p:cNvSpPr txBox="1">
              <a:spLocks noChangeArrowheads="1"/>
            </p:cNvSpPr>
            <p:nvPr/>
          </p:nvSpPr>
          <p:spPr bwMode="auto">
            <a:xfrm>
              <a:off x="3456" y="1056"/>
              <a:ext cx="1056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/>
                <a:t>Output (beanbags per hour)</a:t>
              </a:r>
              <a:endParaRPr kumimoji="0" lang="en-US" altLang="en-US"/>
            </a:p>
          </p:txBody>
        </p:sp>
        <p:sp>
          <p:nvSpPr>
            <p:cNvPr id="394254" name="Text Box 14"/>
            <p:cNvSpPr txBox="1">
              <a:spLocks noChangeArrowheads="1"/>
            </p:cNvSpPr>
            <p:nvPr/>
          </p:nvSpPr>
          <p:spPr bwMode="auto">
            <a:xfrm>
              <a:off x="4560" y="1056"/>
              <a:ext cx="768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800" b="1"/>
                <a:t>Marginal product of labor</a:t>
              </a:r>
              <a:endParaRPr kumimoji="0" lang="en-US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591050" y="2867025"/>
            <a:ext cx="3581400" cy="287338"/>
            <a:chOff x="2784" y="1680"/>
            <a:chExt cx="2256" cy="181"/>
          </a:xfrm>
        </p:grpSpPr>
        <p:sp>
          <p:nvSpPr>
            <p:cNvPr id="394256" name="Text Box 16"/>
            <p:cNvSpPr txBox="1">
              <a:spLocks noChangeArrowheads="1"/>
            </p:cNvSpPr>
            <p:nvPr/>
          </p:nvSpPr>
          <p:spPr bwMode="auto">
            <a:xfrm>
              <a:off x="2784" y="1680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0</a:t>
              </a:r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3744" y="1680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0</a:t>
              </a:r>
              <a:endParaRPr kumimoji="0" lang="en-US" altLang="en-US"/>
            </a:p>
          </p:txBody>
        </p:sp>
        <p:sp>
          <p:nvSpPr>
            <p:cNvPr id="394258" name="Text Box 18"/>
            <p:cNvSpPr txBox="1">
              <a:spLocks noChangeArrowheads="1"/>
            </p:cNvSpPr>
            <p:nvPr/>
          </p:nvSpPr>
          <p:spPr bwMode="auto">
            <a:xfrm>
              <a:off x="4656" y="1680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—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91050" y="3171825"/>
            <a:ext cx="3581400" cy="287338"/>
            <a:chOff x="2784" y="1872"/>
            <a:chExt cx="2256" cy="181"/>
          </a:xfrm>
        </p:grpSpPr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2784" y="1872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1</a:t>
              </a:r>
            </a:p>
          </p:txBody>
        </p:sp>
        <p:sp>
          <p:nvSpPr>
            <p:cNvPr id="394260" name="Text Box 20"/>
            <p:cNvSpPr txBox="1">
              <a:spLocks noChangeArrowheads="1"/>
            </p:cNvSpPr>
            <p:nvPr/>
          </p:nvSpPr>
          <p:spPr bwMode="auto">
            <a:xfrm>
              <a:off x="3744" y="1872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4</a:t>
              </a:r>
              <a:endParaRPr kumimoji="0" lang="en-US" altLang="en-US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4656" y="1872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4</a:t>
              </a: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591050" y="3476625"/>
            <a:ext cx="3581400" cy="287338"/>
            <a:chOff x="2784" y="2064"/>
            <a:chExt cx="2256" cy="181"/>
          </a:xfrm>
        </p:grpSpPr>
        <p:sp>
          <p:nvSpPr>
            <p:cNvPr id="394262" name="Text Box 22"/>
            <p:cNvSpPr txBox="1">
              <a:spLocks noChangeArrowheads="1"/>
            </p:cNvSpPr>
            <p:nvPr/>
          </p:nvSpPr>
          <p:spPr bwMode="auto">
            <a:xfrm>
              <a:off x="2784" y="2064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2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3744" y="2064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10</a:t>
              </a:r>
              <a:endParaRPr kumimoji="0" lang="en-US" altLang="en-US"/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4656" y="2064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6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4591050" y="3781425"/>
            <a:ext cx="3581400" cy="287338"/>
            <a:chOff x="2784" y="2256"/>
            <a:chExt cx="2256" cy="181"/>
          </a:xfrm>
        </p:grpSpPr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2784" y="2256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3</a:t>
              </a:r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3744" y="2256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17</a:t>
              </a:r>
              <a:endParaRPr kumimoji="0" lang="en-US" altLang="en-US"/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4656" y="2256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7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591050" y="4103688"/>
            <a:ext cx="3581400" cy="1565275"/>
            <a:chOff x="2784" y="2459"/>
            <a:chExt cx="2256" cy="986"/>
          </a:xfrm>
        </p:grpSpPr>
        <p:sp>
          <p:nvSpPr>
            <p:cNvPr id="394268" name="Text Box 28"/>
            <p:cNvSpPr txBox="1">
              <a:spLocks noChangeArrowheads="1"/>
            </p:cNvSpPr>
            <p:nvPr/>
          </p:nvSpPr>
          <p:spPr bwMode="auto">
            <a:xfrm>
              <a:off x="2784" y="2459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4</a:t>
              </a:r>
            </a:p>
          </p:txBody>
        </p:sp>
        <p:sp>
          <p:nvSpPr>
            <p:cNvPr id="394269" name="Text Box 29"/>
            <p:cNvSpPr txBox="1">
              <a:spLocks noChangeArrowheads="1"/>
            </p:cNvSpPr>
            <p:nvPr/>
          </p:nvSpPr>
          <p:spPr bwMode="auto">
            <a:xfrm>
              <a:off x="3744" y="2459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23</a:t>
              </a:r>
              <a:endParaRPr kumimoji="0" lang="en-US" altLang="en-US"/>
            </a:p>
          </p:txBody>
        </p:sp>
        <p:sp>
          <p:nvSpPr>
            <p:cNvPr id="394270" name="Text Box 30"/>
            <p:cNvSpPr txBox="1">
              <a:spLocks noChangeArrowheads="1"/>
            </p:cNvSpPr>
            <p:nvPr/>
          </p:nvSpPr>
          <p:spPr bwMode="auto">
            <a:xfrm>
              <a:off x="4656" y="2459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6</a:t>
              </a:r>
            </a:p>
          </p:txBody>
        </p:sp>
        <p:sp>
          <p:nvSpPr>
            <p:cNvPr id="394271" name="Text Box 31"/>
            <p:cNvSpPr txBox="1">
              <a:spLocks noChangeArrowheads="1"/>
            </p:cNvSpPr>
            <p:nvPr/>
          </p:nvSpPr>
          <p:spPr bwMode="auto">
            <a:xfrm>
              <a:off x="2784" y="2688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5</a:t>
              </a:r>
            </a:p>
          </p:txBody>
        </p:sp>
        <p:sp>
          <p:nvSpPr>
            <p:cNvPr id="394272" name="Text Box 32"/>
            <p:cNvSpPr txBox="1">
              <a:spLocks noChangeArrowheads="1"/>
            </p:cNvSpPr>
            <p:nvPr/>
          </p:nvSpPr>
          <p:spPr bwMode="auto">
            <a:xfrm>
              <a:off x="3744" y="2688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28</a:t>
              </a:r>
              <a:endParaRPr kumimoji="0" lang="en-US" altLang="en-US"/>
            </a:p>
          </p:txBody>
        </p:sp>
        <p:sp>
          <p:nvSpPr>
            <p:cNvPr id="394273" name="Text Box 33"/>
            <p:cNvSpPr txBox="1">
              <a:spLocks noChangeArrowheads="1"/>
            </p:cNvSpPr>
            <p:nvPr/>
          </p:nvSpPr>
          <p:spPr bwMode="auto">
            <a:xfrm>
              <a:off x="4656" y="2688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5</a:t>
              </a:r>
            </a:p>
          </p:txBody>
        </p:sp>
        <p:sp>
          <p:nvSpPr>
            <p:cNvPr id="394274" name="Text Box 34"/>
            <p:cNvSpPr txBox="1">
              <a:spLocks noChangeArrowheads="1"/>
            </p:cNvSpPr>
            <p:nvPr/>
          </p:nvSpPr>
          <p:spPr bwMode="auto">
            <a:xfrm>
              <a:off x="2784" y="2880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6</a:t>
              </a:r>
            </a:p>
          </p:txBody>
        </p:sp>
        <p:sp>
          <p:nvSpPr>
            <p:cNvPr id="394275" name="Text Box 35"/>
            <p:cNvSpPr txBox="1">
              <a:spLocks noChangeArrowheads="1"/>
            </p:cNvSpPr>
            <p:nvPr/>
          </p:nvSpPr>
          <p:spPr bwMode="auto">
            <a:xfrm>
              <a:off x="3744" y="2880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31</a:t>
              </a:r>
              <a:endParaRPr kumimoji="0" lang="en-US" altLang="en-US"/>
            </a:p>
          </p:txBody>
        </p:sp>
        <p:sp>
          <p:nvSpPr>
            <p:cNvPr id="394276" name="Text Box 36"/>
            <p:cNvSpPr txBox="1">
              <a:spLocks noChangeArrowheads="1"/>
            </p:cNvSpPr>
            <p:nvPr/>
          </p:nvSpPr>
          <p:spPr bwMode="auto">
            <a:xfrm>
              <a:off x="4656" y="2880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3</a:t>
              </a:r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2784" y="3072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7</a:t>
              </a:r>
            </a:p>
          </p:txBody>
        </p:sp>
        <p:sp>
          <p:nvSpPr>
            <p:cNvPr id="394278" name="Text Box 38"/>
            <p:cNvSpPr txBox="1">
              <a:spLocks noChangeArrowheads="1"/>
            </p:cNvSpPr>
            <p:nvPr/>
          </p:nvSpPr>
          <p:spPr bwMode="auto">
            <a:xfrm>
              <a:off x="3744" y="3072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32</a:t>
              </a:r>
              <a:endParaRPr kumimoji="0" lang="en-US" altLang="en-US"/>
            </a:p>
          </p:txBody>
        </p:sp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4656" y="3072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1</a:t>
              </a:r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2784" y="3264"/>
              <a:ext cx="24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8</a:t>
              </a:r>
            </a:p>
          </p:txBody>
        </p:sp>
        <p:sp>
          <p:nvSpPr>
            <p:cNvPr id="394281" name="Text Box 41"/>
            <p:cNvSpPr txBox="1">
              <a:spLocks noChangeArrowheads="1"/>
            </p:cNvSpPr>
            <p:nvPr/>
          </p:nvSpPr>
          <p:spPr bwMode="auto">
            <a:xfrm>
              <a:off x="3744" y="3264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31</a:t>
              </a:r>
              <a:endParaRPr kumimoji="0" lang="en-US" altLang="en-US"/>
            </a:p>
          </p:txBody>
        </p:sp>
        <p:sp>
          <p:nvSpPr>
            <p:cNvPr id="394282" name="Text Box 42"/>
            <p:cNvSpPr txBox="1">
              <a:spLocks noChangeArrowheads="1"/>
            </p:cNvSpPr>
            <p:nvPr/>
          </p:nvSpPr>
          <p:spPr bwMode="auto">
            <a:xfrm>
              <a:off x="4656" y="3264"/>
              <a:ext cx="3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600"/>
                <a:t>–1</a:t>
              </a:r>
            </a:p>
          </p:txBody>
        </p:sp>
      </p:grpSp>
      <p:sp>
        <p:nvSpPr>
          <p:cNvPr id="394300" name="Rectangle 6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 Firm’s Labor Decisions</a:t>
            </a:r>
          </a:p>
        </p:txBody>
      </p:sp>
      <p:sp>
        <p:nvSpPr>
          <p:cNvPr id="394301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3371850" cy="1895475"/>
          </a:xfrm>
        </p:spPr>
        <p:txBody>
          <a:bodyPr>
            <a:noAutofit/>
          </a:bodyPr>
          <a:lstStyle/>
          <a:p>
            <a:r>
              <a:rPr lang="en-US" altLang="en-US" dirty="0"/>
              <a:t>Business owners have to consider how the number of workers they hire will affect their total production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00" grpId="0" autoUpdateAnimBg="0"/>
      <p:bldP spid="39430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0"/>
          <p:cNvGrpSpPr>
            <a:grpSpLocks/>
          </p:cNvGrpSpPr>
          <p:nvPr/>
        </p:nvGrpSpPr>
        <p:grpSpPr bwMode="auto">
          <a:xfrm>
            <a:off x="4841875" y="957263"/>
            <a:ext cx="4352925" cy="5105400"/>
            <a:chOff x="3066" y="432"/>
            <a:chExt cx="2742" cy="3216"/>
          </a:xfrm>
        </p:grpSpPr>
        <p:pic>
          <p:nvPicPr>
            <p:cNvPr id="411656" name="Picture 103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6" y="432"/>
              <a:ext cx="2742" cy="3216"/>
            </a:xfrm>
            <a:prstGeom prst="rect">
              <a:avLst/>
            </a:prstGeom>
            <a:noFill/>
          </p:spPr>
        </p:pic>
        <p:sp>
          <p:nvSpPr>
            <p:cNvPr id="411657" name="Text Box 1033"/>
            <p:cNvSpPr txBox="1">
              <a:spLocks noChangeArrowheads="1"/>
            </p:cNvSpPr>
            <p:nvPr/>
          </p:nvSpPr>
          <p:spPr bwMode="auto">
            <a:xfrm>
              <a:off x="3312" y="576"/>
              <a:ext cx="23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600" b="1">
                  <a:solidFill>
                    <a:srgbClr val="FFFFFF"/>
                  </a:solidFill>
                </a:rPr>
                <a:t>Increasing, Diminishing, and Negative Marginal Returns</a:t>
              </a:r>
              <a:endParaRPr kumimoji="0" lang="en-US" altLang="en-US"/>
            </a:p>
          </p:txBody>
        </p:sp>
        <p:sp>
          <p:nvSpPr>
            <p:cNvPr id="411658" name="Text Box 1034"/>
            <p:cNvSpPr txBox="1">
              <a:spLocks noChangeArrowheads="1"/>
            </p:cNvSpPr>
            <p:nvPr/>
          </p:nvSpPr>
          <p:spPr bwMode="auto">
            <a:xfrm>
              <a:off x="4272" y="3144"/>
              <a:ext cx="105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Labor</a:t>
              </a:r>
              <a:br>
                <a:rPr kumimoji="0" lang="en-US" altLang="en-US" sz="1200" b="1"/>
              </a:br>
              <a:r>
                <a:rPr kumimoji="0" lang="en-US" altLang="en-US" sz="1200" b="1"/>
                <a:t>(number of workers)</a:t>
              </a:r>
              <a:endParaRPr kumimoji="0" lang="en-US" altLang="en-US" sz="2000" b="1"/>
            </a:p>
          </p:txBody>
        </p:sp>
        <p:sp>
          <p:nvSpPr>
            <p:cNvPr id="411659" name="Text Box 1035"/>
            <p:cNvSpPr txBox="1">
              <a:spLocks noChangeArrowheads="1"/>
            </p:cNvSpPr>
            <p:nvPr/>
          </p:nvSpPr>
          <p:spPr bwMode="auto">
            <a:xfrm rot="-5400000">
              <a:off x="2612" y="2111"/>
              <a:ext cx="159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Marginal Product of labor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/>
                <a:t>(beanbags per hour)</a:t>
              </a:r>
              <a:endParaRPr kumimoji="0" lang="en-US" altLang="en-US" sz="2000" b="1"/>
            </a:p>
          </p:txBody>
        </p:sp>
        <p:sp>
          <p:nvSpPr>
            <p:cNvPr id="411660" name="Text Box 1036"/>
            <p:cNvSpPr txBox="1">
              <a:spLocks noChangeArrowheads="1"/>
            </p:cNvSpPr>
            <p:nvPr/>
          </p:nvSpPr>
          <p:spPr bwMode="auto">
            <a:xfrm>
              <a:off x="3504" y="1152"/>
              <a:ext cx="240" cy="2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8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7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6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5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4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3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2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1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0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–1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–2</a:t>
              </a:r>
            </a:p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–3</a:t>
              </a:r>
              <a:endParaRPr kumimoji="0" lang="en-US" altLang="en-US" sz="2000"/>
            </a:p>
          </p:txBody>
        </p:sp>
        <p:pic>
          <p:nvPicPr>
            <p:cNvPr id="411661" name="Picture 10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0" y="960"/>
              <a:ext cx="2130" cy="2304"/>
            </a:xfrm>
            <a:prstGeom prst="rect">
              <a:avLst/>
            </a:prstGeom>
            <a:noFill/>
          </p:spPr>
        </p:pic>
      </p:grpSp>
      <p:grpSp>
        <p:nvGrpSpPr>
          <p:cNvPr id="3" name="Group 1112"/>
          <p:cNvGrpSpPr>
            <a:grpSpLocks/>
          </p:cNvGrpSpPr>
          <p:nvPr/>
        </p:nvGrpSpPr>
        <p:grpSpPr bwMode="auto">
          <a:xfrm>
            <a:off x="76200" y="2195513"/>
            <a:ext cx="8885238" cy="2541587"/>
            <a:chOff x="48" y="1383"/>
            <a:chExt cx="5597" cy="1601"/>
          </a:xfrm>
        </p:grpSpPr>
        <p:sp>
          <p:nvSpPr>
            <p:cNvPr id="411653" name="Rectangle 1029"/>
            <p:cNvSpPr>
              <a:spLocks noChangeArrowheads="1"/>
            </p:cNvSpPr>
            <p:nvPr/>
          </p:nvSpPr>
          <p:spPr bwMode="auto">
            <a:xfrm>
              <a:off x="48" y="1659"/>
              <a:ext cx="3024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>
                <a:latin typeface="Times New Roman" charset="0"/>
              </a:endParaRPr>
            </a:p>
          </p:txBody>
        </p:sp>
        <p:sp>
          <p:nvSpPr>
            <p:cNvPr id="411665" name="Text Box 1041"/>
            <p:cNvSpPr txBox="1">
              <a:spLocks noChangeArrowheads="1"/>
            </p:cNvSpPr>
            <p:nvPr/>
          </p:nvSpPr>
          <p:spPr bwMode="auto">
            <a:xfrm>
              <a:off x="4527" y="2811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4</a:t>
              </a:r>
            </a:p>
          </p:txBody>
        </p:sp>
        <p:sp>
          <p:nvSpPr>
            <p:cNvPr id="411666" name="Text Box 1042"/>
            <p:cNvSpPr txBox="1">
              <a:spLocks noChangeArrowheads="1"/>
            </p:cNvSpPr>
            <p:nvPr/>
          </p:nvSpPr>
          <p:spPr bwMode="auto">
            <a:xfrm>
              <a:off x="4696" y="2811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5</a:t>
              </a:r>
            </a:p>
          </p:txBody>
        </p:sp>
        <p:sp>
          <p:nvSpPr>
            <p:cNvPr id="411667" name="Text Box 1043"/>
            <p:cNvSpPr txBox="1">
              <a:spLocks noChangeArrowheads="1"/>
            </p:cNvSpPr>
            <p:nvPr/>
          </p:nvSpPr>
          <p:spPr bwMode="auto">
            <a:xfrm>
              <a:off x="4876" y="2811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6</a:t>
              </a:r>
            </a:p>
          </p:txBody>
        </p:sp>
        <p:sp>
          <p:nvSpPr>
            <p:cNvPr id="411668" name="Text Box 1044"/>
            <p:cNvSpPr txBox="1">
              <a:spLocks noChangeArrowheads="1"/>
            </p:cNvSpPr>
            <p:nvPr/>
          </p:nvSpPr>
          <p:spPr bwMode="auto">
            <a:xfrm>
              <a:off x="5052" y="2811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7</a:t>
              </a:r>
            </a:p>
          </p:txBody>
        </p:sp>
        <p:pic>
          <p:nvPicPr>
            <p:cNvPr id="411672" name="Picture 10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81" y="1608"/>
              <a:ext cx="1264" cy="1300"/>
            </a:xfrm>
            <a:prstGeom prst="rect">
              <a:avLst/>
            </a:prstGeom>
            <a:noFill/>
          </p:spPr>
        </p:pic>
        <p:sp>
          <p:nvSpPr>
            <p:cNvPr id="411675" name="Text Box 1051"/>
            <p:cNvSpPr txBox="1">
              <a:spLocks noChangeArrowheads="1"/>
            </p:cNvSpPr>
            <p:nvPr/>
          </p:nvSpPr>
          <p:spPr bwMode="auto">
            <a:xfrm>
              <a:off x="4662" y="1383"/>
              <a:ext cx="70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Diminishing marginal returns</a:t>
              </a:r>
            </a:p>
          </p:txBody>
        </p:sp>
      </p:grpSp>
      <p:grpSp>
        <p:nvGrpSpPr>
          <p:cNvPr id="4" name="Group 1113"/>
          <p:cNvGrpSpPr>
            <a:grpSpLocks/>
          </p:cNvGrpSpPr>
          <p:nvPr/>
        </p:nvGrpSpPr>
        <p:grpSpPr bwMode="auto">
          <a:xfrm>
            <a:off x="76200" y="3544888"/>
            <a:ext cx="8915400" cy="2427287"/>
            <a:chOff x="48" y="2233"/>
            <a:chExt cx="5616" cy="1529"/>
          </a:xfrm>
        </p:grpSpPr>
        <p:sp>
          <p:nvSpPr>
            <p:cNvPr id="411654" name="Rectangle 1030"/>
            <p:cNvSpPr>
              <a:spLocks noChangeArrowheads="1"/>
            </p:cNvSpPr>
            <p:nvPr/>
          </p:nvSpPr>
          <p:spPr bwMode="auto">
            <a:xfrm>
              <a:off x="48" y="2706"/>
              <a:ext cx="3024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>
                <a:latin typeface="Times New Roman" charset="0"/>
              </a:endParaRPr>
            </a:p>
          </p:txBody>
        </p:sp>
        <p:pic>
          <p:nvPicPr>
            <p:cNvPr id="411673" name="Picture 104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05" y="2447"/>
              <a:ext cx="559" cy="966"/>
            </a:xfrm>
            <a:prstGeom prst="rect">
              <a:avLst/>
            </a:prstGeom>
            <a:noFill/>
          </p:spPr>
        </p:pic>
        <p:sp>
          <p:nvSpPr>
            <p:cNvPr id="411669" name="Text Box 1045"/>
            <p:cNvSpPr txBox="1">
              <a:spLocks noChangeArrowheads="1"/>
            </p:cNvSpPr>
            <p:nvPr/>
          </p:nvSpPr>
          <p:spPr bwMode="auto">
            <a:xfrm>
              <a:off x="5228" y="2810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8</a:t>
              </a:r>
            </a:p>
          </p:txBody>
        </p:sp>
        <p:sp>
          <p:nvSpPr>
            <p:cNvPr id="411670" name="Text Box 1046"/>
            <p:cNvSpPr txBox="1">
              <a:spLocks noChangeArrowheads="1"/>
            </p:cNvSpPr>
            <p:nvPr/>
          </p:nvSpPr>
          <p:spPr bwMode="auto">
            <a:xfrm>
              <a:off x="5428" y="2810"/>
              <a:ext cx="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9</a:t>
              </a:r>
            </a:p>
          </p:txBody>
        </p:sp>
        <p:sp>
          <p:nvSpPr>
            <p:cNvPr id="411676" name="Text Box 1052"/>
            <p:cNvSpPr txBox="1">
              <a:spLocks noChangeArrowheads="1"/>
            </p:cNvSpPr>
            <p:nvPr/>
          </p:nvSpPr>
          <p:spPr bwMode="auto">
            <a:xfrm>
              <a:off x="5105" y="2233"/>
              <a:ext cx="55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200"/>
                <a:t>Negative marginal returns</a:t>
              </a:r>
            </a:p>
          </p:txBody>
        </p:sp>
      </p:grpSp>
      <p:sp>
        <p:nvSpPr>
          <p:cNvPr id="411733" name="Rectangle 1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Marginal Returns</a:t>
            </a:r>
          </a:p>
        </p:txBody>
      </p:sp>
      <p:grpSp>
        <p:nvGrpSpPr>
          <p:cNvPr id="5" name="Group 1111"/>
          <p:cNvGrpSpPr>
            <a:grpSpLocks/>
          </p:cNvGrpSpPr>
          <p:nvPr/>
        </p:nvGrpSpPr>
        <p:grpSpPr bwMode="auto">
          <a:xfrm>
            <a:off x="152400" y="1185863"/>
            <a:ext cx="7075488" cy="3551237"/>
            <a:chOff x="96" y="747"/>
            <a:chExt cx="4457" cy="2237"/>
          </a:xfrm>
        </p:grpSpPr>
        <p:grpSp>
          <p:nvGrpSpPr>
            <p:cNvPr id="6" name="Group 1108"/>
            <p:cNvGrpSpPr>
              <a:grpSpLocks/>
            </p:cNvGrpSpPr>
            <p:nvPr/>
          </p:nvGrpSpPr>
          <p:grpSpPr bwMode="auto">
            <a:xfrm>
              <a:off x="3796" y="1245"/>
              <a:ext cx="757" cy="1739"/>
              <a:chOff x="3796" y="1245"/>
              <a:chExt cx="757" cy="1739"/>
            </a:xfrm>
          </p:grpSpPr>
          <p:sp>
            <p:nvSpPr>
              <p:cNvPr id="411662" name="Text Box 1038"/>
              <p:cNvSpPr txBox="1">
                <a:spLocks noChangeArrowheads="1"/>
              </p:cNvSpPr>
              <p:nvPr/>
            </p:nvSpPr>
            <p:spPr bwMode="auto">
              <a:xfrm>
                <a:off x="3968" y="2811"/>
                <a:ext cx="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kumimoji="0" lang="en-US" altLang="en-US" sz="1200"/>
                  <a:t>1</a:t>
                </a:r>
              </a:p>
            </p:txBody>
          </p:sp>
          <p:sp>
            <p:nvSpPr>
              <p:cNvPr id="411663" name="Text Box 1039"/>
              <p:cNvSpPr txBox="1">
                <a:spLocks noChangeArrowheads="1"/>
              </p:cNvSpPr>
              <p:nvPr/>
            </p:nvSpPr>
            <p:spPr bwMode="auto">
              <a:xfrm>
                <a:off x="4142" y="2811"/>
                <a:ext cx="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kumimoji="0" lang="en-US" altLang="en-US" sz="1200"/>
                  <a:t>2</a:t>
                </a:r>
              </a:p>
            </p:txBody>
          </p:sp>
          <p:sp>
            <p:nvSpPr>
              <p:cNvPr id="411664" name="Text Box 1040"/>
              <p:cNvSpPr txBox="1">
                <a:spLocks noChangeArrowheads="1"/>
              </p:cNvSpPr>
              <p:nvPr/>
            </p:nvSpPr>
            <p:spPr bwMode="auto">
              <a:xfrm>
                <a:off x="4328" y="2811"/>
                <a:ext cx="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kumimoji="0" lang="en-US" altLang="en-US" sz="1200"/>
                  <a:t>3</a:t>
                </a:r>
              </a:p>
            </p:txBody>
          </p:sp>
          <p:pic>
            <p:nvPicPr>
              <p:cNvPr id="411671" name="Picture 104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796" y="1468"/>
                <a:ext cx="757" cy="1440"/>
              </a:xfrm>
              <a:prstGeom prst="rect">
                <a:avLst/>
              </a:prstGeom>
              <a:noFill/>
            </p:spPr>
          </p:pic>
          <p:sp>
            <p:nvSpPr>
              <p:cNvPr id="411674" name="Text Box 1050"/>
              <p:cNvSpPr txBox="1">
                <a:spLocks noChangeArrowheads="1"/>
              </p:cNvSpPr>
              <p:nvPr/>
            </p:nvSpPr>
            <p:spPr bwMode="auto">
              <a:xfrm>
                <a:off x="3876" y="1245"/>
                <a:ext cx="596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kumimoji="0" lang="en-US" altLang="en-US" sz="1200"/>
                  <a:t>Increasing marginal returns</a:t>
                </a:r>
              </a:p>
            </p:txBody>
          </p:sp>
        </p:grpSp>
        <p:sp>
          <p:nvSpPr>
            <p:cNvPr id="411734" name="Text Box 1110"/>
            <p:cNvSpPr txBox="1">
              <a:spLocks noChangeArrowheads="1"/>
            </p:cNvSpPr>
            <p:nvPr/>
          </p:nvSpPr>
          <p:spPr bwMode="auto">
            <a:xfrm>
              <a:off x="96" y="747"/>
              <a:ext cx="27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303" name="Rectangle 10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Production Costs</a:t>
            </a:r>
          </a:p>
        </p:txBody>
      </p:sp>
      <p:sp>
        <p:nvSpPr>
          <p:cNvPr id="396304" name="Rectangle 104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fixed cost</a:t>
            </a:r>
            <a:r>
              <a:rPr lang="en-US" altLang="en-US"/>
              <a:t> is a cost that does not change, regardless of how much of a good is produced. Examples: rent and salaries</a:t>
            </a:r>
          </a:p>
          <a:p>
            <a:r>
              <a:rPr lang="en-US" altLang="en-US">
                <a:solidFill>
                  <a:schemeClr val="accent2"/>
                </a:solidFill>
              </a:rPr>
              <a:t>Variable costs</a:t>
            </a:r>
            <a:r>
              <a:rPr lang="en-US" altLang="en-US"/>
              <a:t> are costs that rise or fall depending on how much is produced. Examples: costs of raw materials, some labor costs. </a:t>
            </a:r>
          </a:p>
          <a:p>
            <a:r>
              <a:rPr lang="en-US" altLang="en-US"/>
              <a:t>The </a:t>
            </a:r>
            <a:r>
              <a:rPr lang="en-US" altLang="en-US">
                <a:solidFill>
                  <a:schemeClr val="accent2"/>
                </a:solidFill>
              </a:rPr>
              <a:t>total cost</a:t>
            </a:r>
            <a:r>
              <a:rPr lang="en-US" altLang="en-US"/>
              <a:t> equals fixed costs plus variable costs. </a:t>
            </a:r>
          </a:p>
          <a:p>
            <a:r>
              <a:rPr lang="en-US" altLang="en-US"/>
              <a:t>The  </a:t>
            </a:r>
            <a:r>
              <a:rPr lang="en-US" altLang="en-US">
                <a:solidFill>
                  <a:schemeClr val="accent2"/>
                </a:solidFill>
              </a:rPr>
              <a:t>marginal cost</a:t>
            </a:r>
            <a:r>
              <a:rPr lang="en-US" altLang="en-US"/>
              <a:t> is the cost of producing one more unit of a good.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6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6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6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6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03" grpId="0" autoUpdateAnimBg="0"/>
      <p:bldP spid="396304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677</Words>
  <Application>Microsoft Office PowerPoint</Application>
  <PresentationFormat>On-screen Show (4:3)</PresentationFormat>
  <Paragraphs>251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Supply</vt:lpstr>
      <vt:lpstr>The Law of Supply</vt:lpstr>
      <vt:lpstr>Supply Schedules</vt:lpstr>
      <vt:lpstr>Supply Curves</vt:lpstr>
      <vt:lpstr>Elasticity of Supply</vt:lpstr>
      <vt:lpstr>What Affects Elasticity of Supply?</vt:lpstr>
      <vt:lpstr>A Firm’s Labor Decisions</vt:lpstr>
      <vt:lpstr>Marginal Returns</vt:lpstr>
      <vt:lpstr>Production Costs</vt:lpstr>
      <vt:lpstr>Setting Output</vt:lpstr>
      <vt:lpstr>Input Costs and Supply</vt:lpstr>
      <vt:lpstr>Government Influences on Supply</vt:lpstr>
      <vt:lpstr>Other Factors Influencing Supply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User</dc:creator>
  <cp:lastModifiedBy>User</cp:lastModifiedBy>
  <cp:revision>7</cp:revision>
  <dcterms:created xsi:type="dcterms:W3CDTF">2011-09-26T19:50:59Z</dcterms:created>
  <dcterms:modified xsi:type="dcterms:W3CDTF">2011-09-27T21:46:00Z</dcterms:modified>
</cp:coreProperties>
</file>