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67" r:id="rId5"/>
    <p:sldId id="259" r:id="rId6"/>
    <p:sldId id="266" r:id="rId7"/>
    <p:sldId id="265" r:id="rId8"/>
    <p:sldId id="260" r:id="rId9"/>
    <p:sldId id="269" r:id="rId10"/>
    <p:sldId id="268" r:id="rId11"/>
    <p:sldId id="273" r:id="rId12"/>
    <p:sldId id="261" r:id="rId13"/>
    <p:sldId id="262" r:id="rId14"/>
    <p:sldId id="272" r:id="rId15"/>
    <p:sldId id="270" r:id="rId16"/>
    <p:sldId id="271" r:id="rId17"/>
    <p:sldId id="263" r:id="rId18"/>
    <p:sldId id="26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682" y="-3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CEE68F9-AE93-4196-B26E-9A85AFACF161}" type="datetimeFigureOut">
              <a:rPr lang="en-US" smtClean="0"/>
              <a:t>4/7/2013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E1E23D1-BE34-4296-8921-5FB0997F2033}"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EE68F9-AE93-4196-B26E-9A85AFACF161}" type="datetimeFigureOut">
              <a:rPr lang="en-US" smtClean="0"/>
              <a:t>4/7/2013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E23D1-BE34-4296-8921-5FB0997F203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E1E23D1-BE34-4296-8921-5FB0997F2033}"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EE68F9-AE93-4196-B26E-9A85AFACF161}" type="datetimeFigureOut">
              <a:rPr lang="en-US" smtClean="0"/>
              <a:t>4/7/2013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CEE68F9-AE93-4196-B26E-9A85AFACF161}" type="datetimeFigureOut">
              <a:rPr lang="en-US" smtClean="0"/>
              <a:t>4/7/2013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8E1E23D1-BE34-4296-8921-5FB0997F2033}"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CEE68F9-AE93-4196-B26E-9A85AFACF161}" type="datetimeFigureOut">
              <a:rPr lang="en-US" smtClean="0"/>
              <a:t>4/7/2013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E1E23D1-BE34-4296-8921-5FB0997F2033}"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CEE68F9-AE93-4196-B26E-9A85AFACF161}" type="datetimeFigureOut">
              <a:rPr lang="en-US" smtClean="0"/>
              <a:t>4/7/2013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1E23D1-BE34-4296-8921-5FB0997F2033}"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CEE68F9-AE93-4196-B26E-9A85AFACF161}" type="datetimeFigureOut">
              <a:rPr lang="en-US" smtClean="0"/>
              <a:t>4/7/2013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E1E23D1-BE34-4296-8921-5FB0997F2033}"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CEE68F9-AE93-4196-B26E-9A85AFACF161}" type="datetimeFigureOut">
              <a:rPr lang="en-US" smtClean="0"/>
              <a:t>4/7/2013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8E1E23D1-BE34-4296-8921-5FB0997F203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CEE68F9-AE93-4196-B26E-9A85AFACF161}" type="datetimeFigureOut">
              <a:rPr lang="en-US" smtClean="0"/>
              <a:t>4/7/2013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E1E23D1-BE34-4296-8921-5FB0997F203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E1E23D1-BE34-4296-8921-5FB0997F2033}"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CCEE68F9-AE93-4196-B26E-9A85AFACF161}" type="datetimeFigureOut">
              <a:rPr lang="en-US" smtClean="0"/>
              <a:t>4/7/2013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E1E23D1-BE34-4296-8921-5FB0997F2033}"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CCEE68F9-AE93-4196-B26E-9A85AFACF161}" type="datetimeFigureOut">
              <a:rPr lang="en-US" smtClean="0"/>
              <a:t>4/7/2013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CEE68F9-AE93-4196-B26E-9A85AFACF161}" type="datetimeFigureOut">
              <a:rPr lang="en-US" smtClean="0"/>
              <a:t>4/7/2013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E1E23D1-BE34-4296-8921-5FB0997F2033}"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1900" dirty="0" smtClean="0"/>
              <a:t>Maggie Stapler, Lauren </a:t>
            </a:r>
            <a:r>
              <a:rPr lang="en-US" sz="1900" dirty="0" err="1" smtClean="0"/>
              <a:t>Rizzi</a:t>
            </a:r>
            <a:r>
              <a:rPr lang="en-US" sz="1900" dirty="0" smtClean="0"/>
              <a:t>, Kendall </a:t>
            </a:r>
            <a:r>
              <a:rPr lang="en-US" sz="1900" dirty="0" err="1" smtClean="0"/>
              <a:t>Meyertons</a:t>
            </a:r>
            <a:r>
              <a:rPr lang="en-US" sz="1900" dirty="0" smtClean="0"/>
              <a:t>, </a:t>
            </a:r>
            <a:r>
              <a:rPr lang="en-US" sz="1900" dirty="0" err="1" smtClean="0"/>
              <a:t>Nishiki</a:t>
            </a:r>
            <a:r>
              <a:rPr lang="en-US" sz="1900" dirty="0" smtClean="0"/>
              <a:t> </a:t>
            </a:r>
            <a:r>
              <a:rPr lang="en-US" sz="1900" dirty="0" err="1" smtClean="0"/>
              <a:t>Maredia</a:t>
            </a:r>
            <a:r>
              <a:rPr lang="en-US" sz="1900" dirty="0" smtClean="0"/>
              <a:t>, Erin Hawley</a:t>
            </a:r>
          </a:p>
          <a:p>
            <a:r>
              <a:rPr lang="en-US" dirty="0" smtClean="0"/>
              <a:t>Bonnecarrere, 4th</a:t>
            </a:r>
            <a:endParaRPr lang="en-US" dirty="0"/>
          </a:p>
        </p:txBody>
      </p:sp>
      <p:sp>
        <p:nvSpPr>
          <p:cNvPr id="2" name="Title 1"/>
          <p:cNvSpPr>
            <a:spLocks noGrp="1"/>
          </p:cNvSpPr>
          <p:nvPr>
            <p:ph type="ctrTitle"/>
          </p:nvPr>
        </p:nvSpPr>
        <p:spPr/>
        <p:txBody>
          <a:bodyPr>
            <a:normAutofit fontScale="90000"/>
          </a:bodyPr>
          <a:lstStyle/>
          <a:p>
            <a:r>
              <a:rPr lang="en-US" sz="4400" dirty="0" smtClean="0"/>
              <a:t>Roosevelt’s and Truman’s Economic Policy:</a:t>
            </a:r>
            <a:r>
              <a:rPr lang="en-US" dirty="0" smtClean="0"/>
              <a:t/>
            </a:r>
            <a:br>
              <a:rPr lang="en-US" dirty="0" smtClean="0"/>
            </a:br>
            <a:r>
              <a:rPr lang="en-US" sz="3400" dirty="0" smtClean="0"/>
              <a:t>The New and Fair Deals</a:t>
            </a:r>
            <a:endParaRPr lang="en-US" dirty="0"/>
          </a:p>
        </p:txBody>
      </p:sp>
    </p:spTree>
    <p:extLst>
      <p:ext uri="{BB962C8B-B14F-4D97-AF65-F5344CB8AC3E}">
        <p14:creationId xmlns:p14="http://schemas.microsoft.com/office/powerpoint/2010/main" val="1307889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Fair Deal</a:t>
            </a:r>
            <a:endParaRPr lang="en-US" dirty="0"/>
          </a:p>
        </p:txBody>
      </p:sp>
      <p:sp>
        <p:nvSpPr>
          <p:cNvPr id="3" name="Content Placeholder 2"/>
          <p:cNvSpPr>
            <a:spLocks noGrp="1"/>
          </p:cNvSpPr>
          <p:nvPr>
            <p:ph sz="half" idx="1"/>
          </p:nvPr>
        </p:nvSpPr>
        <p:spPr>
          <a:xfrm>
            <a:off x="301752" y="1414272"/>
            <a:ext cx="4270248" cy="4681728"/>
          </a:xfrm>
        </p:spPr>
        <p:txBody>
          <a:bodyPr>
            <a:normAutofit/>
          </a:bodyPr>
          <a:lstStyle/>
          <a:p>
            <a:pPr marL="0" indent="0">
              <a:buNone/>
            </a:pPr>
            <a:r>
              <a:rPr lang="en-US" sz="2700" dirty="0" smtClean="0"/>
              <a:t>	</a:t>
            </a:r>
            <a:r>
              <a:rPr lang="en-US" sz="2700" dirty="0"/>
              <a:t>The only major success came in raising the minimum wage, providing for public housing in the Housing Act of 1949, and extending old-age insurance to many more beneficiaries in the Social Security Act of 1950.</a:t>
            </a:r>
          </a:p>
          <a:p>
            <a:pPr marL="0" indent="0">
              <a:buNone/>
            </a:pPr>
            <a:endParaRPr lang="en-US" sz="2700"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34000" y="2057400"/>
            <a:ext cx="2947987" cy="2980925"/>
          </a:xfrm>
        </p:spPr>
      </p:pic>
    </p:spTree>
    <p:extLst>
      <p:ext uri="{BB962C8B-B14F-4D97-AF65-F5344CB8AC3E}">
        <p14:creationId xmlns:p14="http://schemas.microsoft.com/office/powerpoint/2010/main" val="2518912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Fair Deal and Domestic Reforms</a:t>
            </a:r>
            <a:endParaRPr lang="en-US" dirty="0"/>
          </a:p>
        </p:txBody>
      </p:sp>
      <p:sp>
        <p:nvSpPr>
          <p:cNvPr id="5" name="Content Placeholder 4"/>
          <p:cNvSpPr>
            <a:spLocks noGrp="1"/>
          </p:cNvSpPr>
          <p:nvPr>
            <p:ph sz="quarter" idx="1"/>
          </p:nvPr>
        </p:nvSpPr>
        <p:spPr>
          <a:xfrm>
            <a:off x="301752" y="1447800"/>
            <a:ext cx="8503920" cy="4572000"/>
          </a:xfrm>
        </p:spPr>
        <p:txBody>
          <a:bodyPr>
            <a:noAutofit/>
          </a:bodyPr>
          <a:lstStyle/>
          <a:p>
            <a:pPr marL="0" indent="0">
              <a:buNone/>
            </a:pPr>
            <a:r>
              <a:rPr lang="en-US" dirty="0" smtClean="0"/>
              <a:t>	The </a:t>
            </a:r>
            <a:r>
              <a:rPr lang="en-US" dirty="0"/>
              <a:t>Fair Deal broke new ground in domestic reforms, but not as much as Truman </a:t>
            </a:r>
            <a:r>
              <a:rPr lang="en-US" dirty="0" smtClean="0"/>
              <a:t>would have </a:t>
            </a:r>
            <a:r>
              <a:rPr lang="en-US" dirty="0"/>
              <a:t>liked. Truman believed that the federal government should guarantee </a:t>
            </a:r>
            <a:r>
              <a:rPr lang="en-US" dirty="0" smtClean="0"/>
              <a:t>economic opportunity so his </a:t>
            </a:r>
            <a:r>
              <a:rPr lang="en-US" dirty="0"/>
              <a:t>ﬁrst priority </a:t>
            </a:r>
            <a:r>
              <a:rPr lang="en-US" dirty="0" smtClean="0"/>
              <a:t>after </a:t>
            </a:r>
            <a:r>
              <a:rPr lang="en-US" dirty="0"/>
              <a:t>World War II was to </a:t>
            </a:r>
            <a:r>
              <a:rPr lang="en-US" dirty="0" smtClean="0"/>
              <a:t>transition </a:t>
            </a:r>
            <a:r>
              <a:rPr lang="en-US" dirty="0"/>
              <a:t>to </a:t>
            </a:r>
            <a:r>
              <a:rPr lang="en-US" dirty="0" smtClean="0"/>
              <a:t>a peacetime </a:t>
            </a:r>
            <a:r>
              <a:rPr lang="en-US" dirty="0"/>
              <a:t>economy. </a:t>
            </a:r>
            <a:r>
              <a:rPr lang="en-US" dirty="0" smtClean="0"/>
              <a:t>Returning servicemen faced </a:t>
            </a:r>
            <a:r>
              <a:rPr lang="en-US" dirty="0"/>
              <a:t>competition for housing and </a:t>
            </a:r>
            <a:r>
              <a:rPr lang="en-US" dirty="0" smtClean="0"/>
              <a:t>employment. </a:t>
            </a:r>
            <a:r>
              <a:rPr lang="en-US" dirty="0"/>
              <a:t>The Servicemen's Readjustment </a:t>
            </a:r>
            <a:r>
              <a:rPr lang="en-US" dirty="0" smtClean="0"/>
              <a:t>Act of 1944, known as the </a:t>
            </a:r>
            <a:r>
              <a:rPr lang="en-US" dirty="0" err="1" smtClean="0"/>
              <a:t>G.I</a:t>
            </a:r>
            <a:r>
              <a:rPr lang="en-US" dirty="0"/>
              <a:t>. </a:t>
            </a:r>
            <a:r>
              <a:rPr lang="en-US" dirty="0" smtClean="0"/>
              <a:t>Bill, helped </a:t>
            </a:r>
            <a:r>
              <a:rPr lang="en-US" dirty="0"/>
              <a:t>ease servicemen back into civilian life by providing such </a:t>
            </a:r>
            <a:r>
              <a:rPr lang="en-US" dirty="0" smtClean="0"/>
              <a:t>beneﬁts as </a:t>
            </a:r>
            <a:r>
              <a:rPr lang="en-US" dirty="0"/>
              <a:t>guaranteed loans for home-buying and ﬁnancial aid for industrial training </a:t>
            </a:r>
            <a:r>
              <a:rPr lang="en-US" dirty="0" smtClean="0"/>
              <a:t>and university </a:t>
            </a:r>
            <a:r>
              <a:rPr lang="en-US" dirty="0"/>
              <a:t>education.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Less than a week after the war ended, he presented Congress with a 21-point program,</a:t>
            </a:r>
          </a:p>
          <a:p>
            <a:pPr marL="0" indent="0">
              <a:buNone/>
            </a:pPr>
            <a:r>
              <a:rPr lang="en-US" dirty="0"/>
              <a:t>which called for protection against unfair employment practices, a higher minimum</a:t>
            </a:r>
          </a:p>
          <a:p>
            <a:pPr marL="0" indent="0">
              <a:buNone/>
            </a:pPr>
            <a:r>
              <a:rPr lang="en-US" dirty="0"/>
              <a:t>wage, greater unemployment compensation, and housing assistance. In the next</a:t>
            </a:r>
          </a:p>
          <a:p>
            <a:pPr marL="0" indent="0">
              <a:buNone/>
            </a:pPr>
            <a:r>
              <a:rPr lang="en-US" dirty="0"/>
              <a:t>several months, he added other proposals for health insurance and atomic energy</a:t>
            </a:r>
          </a:p>
          <a:p>
            <a:pPr marL="0" indent="0">
              <a:buNone/>
            </a:pPr>
            <a:r>
              <a:rPr lang="en-US" dirty="0"/>
              <a:t>legislation. But this scattered approach often left Truman's priorities unclear.</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When Truman left ofﬁce in 1953, his Fair Deal was considered a mixed success. In July</a:t>
            </a:r>
          </a:p>
          <a:p>
            <a:pPr marL="0" indent="0">
              <a:buNone/>
            </a:pPr>
            <a:r>
              <a:rPr lang="en-US" dirty="0"/>
              <a:t>1948 he banned racial discrimination in federal government hiring practices and ordered</a:t>
            </a:r>
          </a:p>
          <a:p>
            <a:pPr marL="0" indent="0">
              <a:buNone/>
            </a:pPr>
            <a:r>
              <a:rPr lang="en-US" dirty="0"/>
              <a:t>an end to segregation in the military. The minimum wage had risen, and social security</a:t>
            </a:r>
          </a:p>
          <a:p>
            <a:pPr marL="0" indent="0">
              <a:buNone/>
            </a:pPr>
            <a:r>
              <a:rPr lang="en-US" dirty="0"/>
              <a:t>programs had expanded. A housing program brought some gains but left many needs</a:t>
            </a:r>
          </a:p>
          <a:p>
            <a:pPr marL="0" indent="0">
              <a:buNone/>
            </a:pPr>
            <a:r>
              <a:rPr lang="en-US" dirty="0"/>
              <a:t>unmet. National health insurance and aid-to-education measures never made it through</a:t>
            </a:r>
          </a:p>
          <a:p>
            <a:pPr marL="0" indent="0">
              <a:buNone/>
            </a:pPr>
            <a:r>
              <a:rPr lang="en-US" dirty="0"/>
              <a:t>Congress. Truman's preoccupation with Cold War affairs hampered his effectiveness at</a:t>
            </a:r>
          </a:p>
          <a:p>
            <a:pPr marL="0" indent="0">
              <a:buNone/>
            </a:pPr>
            <a:r>
              <a:rPr lang="en-US" dirty="0"/>
              <a:t>home, particularly in the face of intense opposition.</a:t>
            </a:r>
          </a:p>
        </p:txBody>
      </p:sp>
    </p:spTree>
    <p:extLst>
      <p:ext uri="{BB962C8B-B14F-4D97-AF65-F5344CB8AC3E}">
        <p14:creationId xmlns:p14="http://schemas.microsoft.com/office/powerpoint/2010/main" val="3380969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Similarities Between the New and the Fair Deal</a:t>
            </a:r>
            <a:endParaRPr lang="en-US" dirty="0"/>
          </a:p>
        </p:txBody>
      </p:sp>
      <p:sp>
        <p:nvSpPr>
          <p:cNvPr id="3" name="Content Placeholder 2"/>
          <p:cNvSpPr>
            <a:spLocks noGrp="1"/>
          </p:cNvSpPr>
          <p:nvPr>
            <p:ph sz="quarter" idx="1"/>
          </p:nvPr>
        </p:nvSpPr>
        <p:spPr/>
        <p:txBody>
          <a:bodyPr>
            <a:normAutofit lnSpcReduction="10000"/>
          </a:bodyPr>
          <a:lstStyle/>
          <a:p>
            <a:pPr marL="0" indent="0">
              <a:buNone/>
            </a:pPr>
            <a:r>
              <a:rPr lang="en-US" dirty="0" smtClean="0"/>
              <a:t>	The </a:t>
            </a:r>
            <a:r>
              <a:rPr lang="en-US" dirty="0"/>
              <a:t>Fair </a:t>
            </a:r>
            <a:r>
              <a:rPr lang="en-US" dirty="0" smtClean="0"/>
              <a:t>Deal, President Harry </a:t>
            </a:r>
            <a:r>
              <a:rPr lang="en-US" dirty="0"/>
              <a:t>Truman's domestic </a:t>
            </a:r>
            <a:r>
              <a:rPr lang="en-US" dirty="0" smtClean="0"/>
              <a:t>program, was </a:t>
            </a:r>
            <a:r>
              <a:rPr lang="en-US" dirty="0"/>
              <a:t>extremely similar to Roosevelt's New </a:t>
            </a:r>
            <a:r>
              <a:rPr lang="en-US" dirty="0" smtClean="0"/>
              <a:t>Deal. The </a:t>
            </a:r>
            <a:r>
              <a:rPr lang="en-US" dirty="0"/>
              <a:t>Fair Deal </a:t>
            </a:r>
            <a:r>
              <a:rPr lang="en-US" dirty="0" smtClean="0"/>
              <a:t>just essentially built </a:t>
            </a:r>
            <a:r>
              <a:rPr lang="en-US" dirty="0"/>
              <a:t>on the New </a:t>
            </a:r>
            <a:r>
              <a:rPr lang="en-US" dirty="0" smtClean="0"/>
              <a:t>Deal’s principles and programs. President Truman</a:t>
            </a:r>
            <a:r>
              <a:rPr lang="en-US" dirty="0"/>
              <a:t>, like Roosevelt, believed that the federal government should guarantee economic opportunity and social stability. Both Roosevelt and Truman struggled to achieve these goals because of fierce political opposition from conservative legislators </a:t>
            </a:r>
            <a:r>
              <a:rPr lang="en-US" dirty="0" smtClean="0"/>
              <a:t>who were determined </a:t>
            </a:r>
            <a:r>
              <a:rPr lang="en-US" dirty="0"/>
              <a:t>to reduce the role of government, especially </a:t>
            </a:r>
            <a:r>
              <a:rPr lang="en-US" dirty="0" smtClean="0"/>
              <a:t>by condemning so-called "socialist </a:t>
            </a:r>
            <a:r>
              <a:rPr lang="en-US" dirty="0"/>
              <a:t>government </a:t>
            </a:r>
            <a:r>
              <a:rPr lang="en-US" dirty="0" smtClean="0"/>
              <a:t>programs.”</a:t>
            </a:r>
            <a:endParaRPr lang="en-US" dirty="0"/>
          </a:p>
        </p:txBody>
      </p:sp>
    </p:spTree>
    <p:extLst>
      <p:ext uri="{BB962C8B-B14F-4D97-AF65-F5344CB8AC3E}">
        <p14:creationId xmlns:p14="http://schemas.microsoft.com/office/powerpoint/2010/main" val="2510235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 in FDR’s New Deal</a:t>
            </a:r>
            <a:endParaRPr lang="en-US" dirty="0"/>
          </a:p>
        </p:txBody>
      </p:sp>
      <p:sp>
        <p:nvSpPr>
          <p:cNvPr id="3" name="Content Placeholder 2"/>
          <p:cNvSpPr>
            <a:spLocks noGrp="1"/>
          </p:cNvSpPr>
          <p:nvPr>
            <p:ph sz="quarter" idx="1"/>
          </p:nvPr>
        </p:nvSpPr>
        <p:spPr>
          <a:xfrm>
            <a:off x="301752" y="1447800"/>
            <a:ext cx="8503920" cy="4572000"/>
          </a:xfrm>
        </p:spPr>
        <p:txBody>
          <a:bodyPr>
            <a:noAutofit/>
          </a:bodyPr>
          <a:lstStyle/>
          <a:p>
            <a:pPr marL="0" indent="0">
              <a:buNone/>
            </a:pPr>
            <a:r>
              <a:rPr lang="en-US" dirty="0" smtClean="0"/>
              <a:t>	</a:t>
            </a:r>
            <a:r>
              <a:rPr lang="en-US" dirty="0"/>
              <a:t>The differences between </a:t>
            </a:r>
            <a:r>
              <a:rPr lang="en-US" dirty="0" smtClean="0"/>
              <a:t>President Franklin Delano Roosevelt's </a:t>
            </a:r>
            <a:r>
              <a:rPr lang="en-US" dirty="0"/>
              <a:t>New Deal and </a:t>
            </a:r>
            <a:r>
              <a:rPr lang="en-US" dirty="0" smtClean="0"/>
              <a:t>President Harry S. Truman's </a:t>
            </a:r>
            <a:r>
              <a:rPr lang="en-US" dirty="0"/>
              <a:t>Fair Deal were that </a:t>
            </a:r>
            <a:r>
              <a:rPr lang="en-US" dirty="0" smtClean="0"/>
              <a:t>both policies were </a:t>
            </a:r>
            <a:r>
              <a:rPr lang="en-US" dirty="0"/>
              <a:t>focused on dealing with the main issues that </a:t>
            </a:r>
            <a:r>
              <a:rPr lang="en-US" dirty="0" smtClean="0"/>
              <a:t>each respective president </a:t>
            </a:r>
            <a:r>
              <a:rPr lang="en-US" dirty="0"/>
              <a:t>encountered in their presidency. </a:t>
            </a:r>
            <a:r>
              <a:rPr lang="en-US" dirty="0" smtClean="0"/>
              <a:t>Roosevelt was </a:t>
            </a:r>
            <a:r>
              <a:rPr lang="en-US" dirty="0"/>
              <a:t>focused on pulling America's economy out of the Great Depression and did so by putting in </a:t>
            </a:r>
            <a:r>
              <a:rPr lang="en-US" dirty="0" smtClean="0"/>
              <a:t>place </a:t>
            </a:r>
            <a:r>
              <a:rPr lang="en-US" dirty="0"/>
              <a:t>many programs that "primed the pump" or </a:t>
            </a:r>
            <a:r>
              <a:rPr lang="en-US" dirty="0" smtClean="0"/>
              <a:t>jumpstarted </a:t>
            </a:r>
            <a:r>
              <a:rPr lang="en-US" dirty="0"/>
              <a:t>the economy. Programs such as the </a:t>
            </a:r>
            <a:r>
              <a:rPr lang="en-US" dirty="0" smtClean="0"/>
              <a:t>Civilian Conservation Corps, or the CCC, </a:t>
            </a:r>
            <a:r>
              <a:rPr lang="en-US" dirty="0"/>
              <a:t>created jobs for young </a:t>
            </a:r>
            <a:r>
              <a:rPr lang="en-US" dirty="0" smtClean="0"/>
              <a:t>men. </a:t>
            </a:r>
            <a:endParaRPr lang="en-US" dirty="0"/>
          </a:p>
        </p:txBody>
      </p:sp>
    </p:spTree>
    <p:extLst>
      <p:ext uri="{BB962C8B-B14F-4D97-AF65-F5344CB8AC3E}">
        <p14:creationId xmlns:p14="http://schemas.microsoft.com/office/powerpoint/2010/main" val="3631740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Differences in FDR’s New Deal</a:t>
            </a:r>
          </a:p>
        </p:txBody>
      </p:sp>
      <p:sp>
        <p:nvSpPr>
          <p:cNvPr id="5" name="Content Placeholder 4"/>
          <p:cNvSpPr>
            <a:spLocks noGrp="1"/>
          </p:cNvSpPr>
          <p:nvPr>
            <p:ph sz="half" idx="1"/>
          </p:nvPr>
        </p:nvSpPr>
        <p:spPr>
          <a:xfrm>
            <a:off x="301752" y="1642872"/>
            <a:ext cx="4038600" cy="4681728"/>
          </a:xfrm>
        </p:spPr>
        <p:txBody>
          <a:bodyPr/>
          <a:lstStyle/>
          <a:p>
            <a:pPr marL="0" indent="0">
              <a:buNone/>
            </a:pPr>
            <a:r>
              <a:rPr lang="en-US" dirty="0"/>
              <a:t>Moreover, President Roosevelt's decision to leave the gold standard boosted the failing economy. In addition, </a:t>
            </a:r>
            <a:r>
              <a:rPr lang="en-US" dirty="0" smtClean="0"/>
              <a:t>Roosevelt </a:t>
            </a:r>
            <a:r>
              <a:rPr lang="en-US" dirty="0"/>
              <a:t>created many reform programs such as the Federal Deposit Insurance Corporation, the FDIC, and Social Security Act of 1935.</a:t>
            </a:r>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600200"/>
            <a:ext cx="3657600" cy="4216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7546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 in Truman’s Fair Deal</a:t>
            </a:r>
            <a:endParaRPr lang="en-US" dirty="0"/>
          </a:p>
        </p:txBody>
      </p:sp>
      <p:sp>
        <p:nvSpPr>
          <p:cNvPr id="3" name="Content Placeholder 2"/>
          <p:cNvSpPr>
            <a:spLocks noGrp="1"/>
          </p:cNvSpPr>
          <p:nvPr>
            <p:ph sz="quarter" idx="1"/>
          </p:nvPr>
        </p:nvSpPr>
        <p:spPr>
          <a:xfrm>
            <a:off x="301752" y="1524000"/>
            <a:ext cx="8503920" cy="4572000"/>
          </a:xfrm>
        </p:spPr>
        <p:txBody>
          <a:bodyPr>
            <a:normAutofit fontScale="25000" lnSpcReduction="20000"/>
          </a:bodyPr>
          <a:lstStyle/>
          <a:p>
            <a:pPr marL="0" indent="0">
              <a:buNone/>
            </a:pPr>
            <a:r>
              <a:rPr lang="en-US" dirty="0" smtClean="0"/>
              <a:t>	</a:t>
            </a:r>
            <a:r>
              <a:rPr lang="en-US" sz="10800" dirty="0"/>
              <a:t>During Truman's presidency, the country was still booming in its post-World War Two economy due to the international issues in Korea and Berlin that created a subdued wartime economy. </a:t>
            </a:r>
            <a:r>
              <a:rPr lang="en-US" sz="10800" dirty="0" smtClean="0"/>
              <a:t>Because the </a:t>
            </a:r>
            <a:r>
              <a:rPr lang="en-US" sz="10800" dirty="0"/>
              <a:t>economy </a:t>
            </a:r>
            <a:r>
              <a:rPr lang="en-US" sz="10800" dirty="0" smtClean="0"/>
              <a:t>was not stressed, </a:t>
            </a:r>
            <a:r>
              <a:rPr lang="en-US" sz="10800" dirty="0"/>
              <a:t>Truman took initiative to start dealing with the less severe problems the country was facing. </a:t>
            </a:r>
            <a:r>
              <a:rPr lang="en-US" sz="10800" dirty="0" smtClean="0"/>
              <a:t>Roosevelt </a:t>
            </a:r>
            <a:r>
              <a:rPr lang="en-US" sz="10800" dirty="0"/>
              <a:t>had already created a plethora of jobs in his own </a:t>
            </a:r>
            <a:r>
              <a:rPr lang="en-US" sz="10800" dirty="0" smtClean="0"/>
              <a:t>presidency, so Truman </a:t>
            </a:r>
            <a:r>
              <a:rPr lang="en-US" sz="10800" dirty="0"/>
              <a:t>now attempted to improve those jobs </a:t>
            </a:r>
            <a:r>
              <a:rPr lang="en-US" sz="10800" dirty="0" smtClean="0"/>
              <a:t>such </a:t>
            </a:r>
            <a:r>
              <a:rPr lang="en-US" sz="10800" dirty="0"/>
              <a:t>as raising the minimum wage requirement</a:t>
            </a:r>
            <a:r>
              <a:rPr lang="en-US" sz="10800" dirty="0" smtClean="0"/>
              <a:t>. Although </a:t>
            </a:r>
            <a:r>
              <a:rPr lang="en-US" sz="10800" dirty="0"/>
              <a:t>both presidents were Democrats and </a:t>
            </a:r>
            <a:r>
              <a:rPr lang="en-US" sz="10800" dirty="0" smtClean="0"/>
              <a:t>tried </a:t>
            </a:r>
            <a:r>
              <a:rPr lang="en-US" sz="10800" dirty="0"/>
              <a:t>to provide for the common man, FDR focused on all races of the common man and Truman was focusing on the </a:t>
            </a:r>
            <a:r>
              <a:rPr lang="en-US" sz="10800" dirty="0" smtClean="0"/>
              <a:t>minorities, hinting </a:t>
            </a:r>
            <a:r>
              <a:rPr lang="en-US" sz="10800" dirty="0"/>
              <a:t>at the Civil Rights Movement that was to come. </a:t>
            </a:r>
          </a:p>
        </p:txBody>
      </p:sp>
    </p:spTree>
    <p:extLst>
      <p:ext uri="{BB962C8B-B14F-4D97-AF65-F5344CB8AC3E}">
        <p14:creationId xmlns:p14="http://schemas.microsoft.com/office/powerpoint/2010/main" val="896204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Differences in Truman’s Fair Deal</a:t>
            </a:r>
          </a:p>
        </p:txBody>
      </p:sp>
      <p:sp>
        <p:nvSpPr>
          <p:cNvPr id="6" name="Content Placeholder 5"/>
          <p:cNvSpPr>
            <a:spLocks noGrp="1"/>
          </p:cNvSpPr>
          <p:nvPr>
            <p:ph sz="half" idx="2"/>
          </p:nvPr>
        </p:nvSpPr>
        <p:spPr>
          <a:xfrm>
            <a:off x="4800600" y="1371600"/>
            <a:ext cx="4038600" cy="4681728"/>
          </a:xfrm>
        </p:spPr>
        <p:txBody>
          <a:bodyPr>
            <a:normAutofit fontScale="25000" lnSpcReduction="20000"/>
          </a:bodyPr>
          <a:lstStyle/>
          <a:p>
            <a:pPr marL="0" indent="0">
              <a:buNone/>
            </a:pPr>
            <a:r>
              <a:rPr lang="en-US" sz="10800" dirty="0" smtClean="0"/>
              <a:t>Lastly</a:t>
            </a:r>
            <a:r>
              <a:rPr lang="en-US" sz="10800" dirty="0"/>
              <a:t>, </a:t>
            </a:r>
            <a:r>
              <a:rPr lang="en-US" sz="10800" dirty="0" smtClean="0"/>
              <a:t>Roosevelt's </a:t>
            </a:r>
            <a:r>
              <a:rPr lang="en-US" sz="10800" dirty="0"/>
              <a:t>presidency went smoothly for the most part in Congress due to congress being a Democrat-majority and passed numerous programs in his "First Hundred Days" whereas many of Truman's reforms were shot down in Congress due to the congress shifting to a more conservative-majority.</a:t>
            </a:r>
          </a:p>
          <a:p>
            <a:pPr marL="0" indent="0">
              <a:buNone/>
            </a:pPr>
            <a:r>
              <a:rPr lang="en-US" dirty="0" smtClean="0"/>
              <a:t>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527984"/>
            <a:ext cx="3695700" cy="4720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3479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quarter" idx="1"/>
          </p:nvPr>
        </p:nvSpPr>
        <p:spPr/>
        <p:txBody>
          <a:bodyPr/>
          <a:lstStyle/>
          <a:p>
            <a:pPr marL="0" indent="0">
              <a:buNone/>
            </a:pPr>
            <a:r>
              <a:rPr lang="en-US" dirty="0" smtClean="0"/>
              <a:t>	The New Deal and the Fair Deal, sweeping economic policies of Presidents Franklin Delano Roosevelt and Harry S. Truman, respectively, engendered many positive improvements for the average American. Roosevelt initiated his program in a time of financial chaos, while Truman proceeded in a time of financial prosperity, fixing less severe problems.  </a:t>
            </a:r>
            <a:endParaRPr lang="en-US" dirty="0"/>
          </a:p>
        </p:txBody>
      </p:sp>
    </p:spTree>
    <p:extLst>
      <p:ext uri="{BB962C8B-B14F-4D97-AF65-F5344CB8AC3E}">
        <p14:creationId xmlns:p14="http://schemas.microsoft.com/office/powerpoint/2010/main" val="2633231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sz="quarter" idx="1"/>
          </p:nvPr>
        </p:nvSpPr>
        <p:spPr/>
        <p:txBody>
          <a:bodyPr/>
          <a:lstStyle/>
          <a:p>
            <a:pPr marL="0" indent="0">
              <a:buNone/>
            </a:pPr>
            <a:r>
              <a:rPr lang="en-US" dirty="0"/>
              <a:t>Bailey, Thomas Andrew, David M. Kennedy, and </a:t>
            </a:r>
            <a:r>
              <a:rPr lang="en-US" dirty="0" smtClean="0"/>
              <a:t>	</a:t>
            </a:r>
            <a:r>
              <a:rPr lang="en-US" dirty="0" err="1" smtClean="0"/>
              <a:t>Lizabeth</a:t>
            </a:r>
            <a:r>
              <a:rPr lang="en-US" dirty="0" smtClean="0"/>
              <a:t> </a:t>
            </a:r>
            <a:r>
              <a:rPr lang="en-US" dirty="0"/>
              <a:t>Cohen. </a:t>
            </a:r>
            <a:r>
              <a:rPr lang="en-US" i="1" dirty="0"/>
              <a:t>The American Pageant</a:t>
            </a:r>
            <a:r>
              <a:rPr lang="en-US" dirty="0"/>
              <a:t>. 12th </a:t>
            </a:r>
            <a:r>
              <a:rPr lang="en-US" dirty="0" smtClean="0"/>
              <a:t>	ed</a:t>
            </a:r>
            <a:r>
              <a:rPr lang="en-US" dirty="0"/>
              <a:t>. Boston: Houghton Mifflin, 2002. Print.</a:t>
            </a:r>
          </a:p>
          <a:p>
            <a:pPr marL="0" indent="0">
              <a:buNone/>
            </a:pPr>
            <a:r>
              <a:rPr lang="en-US" dirty="0"/>
              <a:t>"Harry S. Truman - Domestic Policies." </a:t>
            </a:r>
            <a:r>
              <a:rPr lang="en-US" i="1" dirty="0"/>
              <a:t>Profiles of US </a:t>
            </a:r>
            <a:r>
              <a:rPr lang="en-US" i="1" dirty="0" smtClean="0"/>
              <a:t>	Presidents</a:t>
            </a:r>
            <a:r>
              <a:rPr lang="en-US" dirty="0"/>
              <a:t>. </a:t>
            </a:r>
            <a:r>
              <a:rPr lang="en-US" dirty="0" err="1"/>
              <a:t>N.p</a:t>
            </a:r>
            <a:r>
              <a:rPr lang="en-US" dirty="0"/>
              <a:t>., </a:t>
            </a:r>
            <a:r>
              <a:rPr lang="en-US" dirty="0" err="1"/>
              <a:t>n.d.</a:t>
            </a:r>
            <a:r>
              <a:rPr lang="en-US" dirty="0"/>
              <a:t> Web. 06 Apr. 2013.</a:t>
            </a:r>
          </a:p>
          <a:p>
            <a:pPr marL="0" indent="0">
              <a:buNone/>
            </a:pPr>
            <a:r>
              <a:rPr lang="en-US" dirty="0"/>
              <a:t>"The New Deal." </a:t>
            </a:r>
            <a:r>
              <a:rPr lang="en-US" i="1" dirty="0"/>
              <a:t>American Experience</a:t>
            </a:r>
            <a:r>
              <a:rPr lang="en-US" dirty="0"/>
              <a:t>. PBS, </a:t>
            </a:r>
            <a:r>
              <a:rPr lang="en-US" dirty="0" err="1"/>
              <a:t>n.d.</a:t>
            </a:r>
            <a:r>
              <a:rPr lang="en-US" dirty="0"/>
              <a:t> Web. </a:t>
            </a:r>
            <a:r>
              <a:rPr lang="en-US" dirty="0" smtClean="0"/>
              <a:t>	06 </a:t>
            </a:r>
            <a:r>
              <a:rPr lang="en-US" dirty="0"/>
              <a:t>Apr. 2013</a:t>
            </a:r>
            <a:r>
              <a:rPr lang="en-US" dirty="0" smtClean="0"/>
              <a:t>.</a:t>
            </a:r>
            <a:endParaRPr lang="en-US" dirty="0"/>
          </a:p>
        </p:txBody>
      </p:sp>
    </p:spTree>
    <p:extLst>
      <p:ext uri="{BB962C8B-B14F-4D97-AF65-F5344CB8AC3E}">
        <p14:creationId xmlns:p14="http://schemas.microsoft.com/office/powerpoint/2010/main" val="800911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Prompt</a:t>
            </a:r>
            <a:endParaRPr lang="en-US" dirty="0"/>
          </a:p>
        </p:txBody>
      </p:sp>
      <p:sp>
        <p:nvSpPr>
          <p:cNvPr id="2" name="Content Placeholder 1"/>
          <p:cNvSpPr>
            <a:spLocks noGrp="1"/>
          </p:cNvSpPr>
          <p:nvPr>
            <p:ph sz="quarter" idx="1"/>
          </p:nvPr>
        </p:nvSpPr>
        <p:spPr/>
        <p:txBody>
          <a:bodyPr/>
          <a:lstStyle/>
          <a:p>
            <a:pPr marL="0" indent="0" algn="ctr">
              <a:buNone/>
            </a:pPr>
            <a:r>
              <a:rPr lang="en-US" sz="3200" dirty="0" smtClean="0"/>
              <a:t>Compare </a:t>
            </a:r>
            <a:r>
              <a:rPr lang="en-US" sz="3200" dirty="0"/>
              <a:t>and contrast Truman’s Fair Deal with Roosevelt’s New Deal. In your answer, assess whether the Fair Deal broke any new ground in domestic reforms. </a:t>
            </a:r>
          </a:p>
          <a:p>
            <a:pPr marL="0" indent="0">
              <a:buNone/>
            </a:pPr>
            <a:endParaRPr lang="en-US" dirty="0"/>
          </a:p>
        </p:txBody>
      </p:sp>
    </p:spTree>
    <p:extLst>
      <p:ext uri="{BB962C8B-B14F-4D97-AF65-F5344CB8AC3E}">
        <p14:creationId xmlns:p14="http://schemas.microsoft.com/office/powerpoint/2010/main" val="3397075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a:t>
            </a:r>
            <a:endParaRPr lang="en-US" dirty="0"/>
          </a:p>
        </p:txBody>
      </p:sp>
      <p:sp>
        <p:nvSpPr>
          <p:cNvPr id="3" name="Content Placeholder 2"/>
          <p:cNvSpPr>
            <a:spLocks noGrp="1"/>
          </p:cNvSpPr>
          <p:nvPr>
            <p:ph sz="quarter" idx="1"/>
          </p:nvPr>
        </p:nvSpPr>
        <p:spPr/>
        <p:txBody>
          <a:bodyPr/>
          <a:lstStyle/>
          <a:p>
            <a:pPr marL="0" indent="0">
              <a:buNone/>
            </a:pPr>
            <a:r>
              <a:rPr lang="en-US" dirty="0" smtClean="0"/>
              <a:t>	Presidents Franklin Delano Roosevelt’s and Harry S. Truman’s respective programs, the New Deal and the Fear Deal, both attempted to better the common man’s life and achieved just that with similar social programs. However, the latter program faced greater opposition as Truman did not enjoy a Democrat majority in Congress as Roosevelt did.</a:t>
            </a:r>
            <a:endParaRPr lang="en-US" dirty="0"/>
          </a:p>
        </p:txBody>
      </p:sp>
    </p:spTree>
    <p:extLst>
      <p:ext uri="{BB962C8B-B14F-4D97-AF65-F5344CB8AC3E}">
        <p14:creationId xmlns:p14="http://schemas.microsoft.com/office/powerpoint/2010/main" val="2369464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168" y="236815"/>
            <a:ext cx="5425032" cy="6009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6239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Deal</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a:t>	</a:t>
            </a:r>
            <a:r>
              <a:rPr lang="en-US" dirty="0" smtClean="0"/>
              <a:t>President Franklin Delano Roosevelt entered the White House at a time of financial strife and chaos. To quickly relieve strains, counteract the losses, and prevent future economic recession, Roosevelt established a plan of the “three R’s,” relief, recovery, and reform. The first hundred days in office, the United States experienced a deluge of oversight and accountability organizations and administrations to achieve all three goals. </a:t>
            </a:r>
            <a:endParaRPr lang="en-US" dirty="0"/>
          </a:p>
        </p:txBody>
      </p:sp>
    </p:spTree>
    <p:extLst>
      <p:ext uri="{BB962C8B-B14F-4D97-AF65-F5344CB8AC3E}">
        <p14:creationId xmlns:p14="http://schemas.microsoft.com/office/powerpoint/2010/main" val="3481274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nedgrace.files.wordpress.com/2009/02/fd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10640"/>
            <a:ext cx="3905250" cy="39052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295400"/>
            <a:ext cx="3886200" cy="38862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88621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Deal</a:t>
            </a:r>
            <a:endParaRPr lang="en-US" dirty="0"/>
          </a:p>
        </p:txBody>
      </p:sp>
      <p:sp>
        <p:nvSpPr>
          <p:cNvPr id="3" name="Content Placeholder 2"/>
          <p:cNvSpPr>
            <a:spLocks noGrp="1"/>
          </p:cNvSpPr>
          <p:nvPr>
            <p:ph sz="quarter" idx="1"/>
          </p:nvPr>
        </p:nvSpPr>
        <p:spPr/>
        <p:txBody>
          <a:bodyPr>
            <a:normAutofit lnSpcReduction="10000"/>
          </a:bodyPr>
          <a:lstStyle/>
          <a:p>
            <a:pPr marL="0" indent="0">
              <a:buNone/>
            </a:pPr>
            <a:r>
              <a:rPr lang="en-US" dirty="0" smtClean="0"/>
              <a:t>	Roosevelt’s </a:t>
            </a:r>
            <a:r>
              <a:rPr lang="en-US" dirty="0"/>
              <a:t>philosophy differed greatly from that of his predecessor, President Herbert Hoover, in that Hoover did not believe the federal government’s duty was to serve and aid the American people during hardship</a:t>
            </a:r>
            <a:r>
              <a:rPr lang="en-US" dirty="0" smtClean="0"/>
              <a:t>. The president’s brain trust advised the commander-in-chief on the best courses of action, while Congress allowed Roosevelt him free reign to efficiently and swiftly carry out improvements. The Emergency Banking Bill of 1933 speedily reformed the banking system, while programs such as the Civil Conservation Corps, which sent three million young men to work in national forests, put people to work.</a:t>
            </a:r>
            <a:endParaRPr lang="en-US" dirty="0"/>
          </a:p>
          <a:p>
            <a:pPr marL="0" indent="0">
              <a:buNone/>
            </a:pPr>
            <a:endParaRPr lang="en-US" dirty="0"/>
          </a:p>
        </p:txBody>
      </p:sp>
    </p:spTree>
    <p:extLst>
      <p:ext uri="{BB962C8B-B14F-4D97-AF65-F5344CB8AC3E}">
        <p14:creationId xmlns:p14="http://schemas.microsoft.com/office/powerpoint/2010/main" val="2155296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Fair Deal</a:t>
            </a:r>
            <a:endParaRPr lang="en-US" dirty="0"/>
          </a:p>
        </p:txBody>
      </p:sp>
      <p:sp>
        <p:nvSpPr>
          <p:cNvPr id="3" name="Content Placeholder 2"/>
          <p:cNvSpPr>
            <a:spLocks noGrp="1"/>
          </p:cNvSpPr>
          <p:nvPr>
            <p:ph sz="quarter" idx="1"/>
          </p:nvPr>
        </p:nvSpPr>
        <p:spPr/>
        <p:txBody>
          <a:bodyPr>
            <a:noAutofit/>
          </a:bodyPr>
          <a:lstStyle/>
          <a:p>
            <a:pPr marL="0" indent="0">
              <a:buNone/>
            </a:pPr>
            <a:r>
              <a:rPr lang="en-US" dirty="0" smtClean="0"/>
              <a:t>	President Truman </a:t>
            </a:r>
            <a:r>
              <a:rPr lang="en-US" dirty="0"/>
              <a:t>outlined a sweeping "Fair Deal Program" in his 1949 message to Congress. </a:t>
            </a:r>
            <a:r>
              <a:rPr lang="en-US" dirty="0" smtClean="0"/>
              <a:t>This financial plan </a:t>
            </a:r>
            <a:r>
              <a:rPr lang="en-US" dirty="0"/>
              <a:t>called for improved housing, full employment, a higher minimum wage, </a:t>
            </a:r>
            <a:r>
              <a:rPr lang="en-US" dirty="0" smtClean="0"/>
              <a:t>better </a:t>
            </a:r>
            <a:r>
              <a:rPr lang="en-US" dirty="0"/>
              <a:t>farm price supports, new </a:t>
            </a:r>
            <a:r>
              <a:rPr lang="en-US" dirty="0" smtClean="0"/>
              <a:t>Tennessee Valley Authority-like programs, </a:t>
            </a:r>
            <a:r>
              <a:rPr lang="en-US" dirty="0"/>
              <a:t>and an extension of Social Security. </a:t>
            </a:r>
            <a:r>
              <a:rPr lang="en-US" dirty="0" smtClean="0"/>
              <a:t>However, most </a:t>
            </a:r>
            <a:r>
              <a:rPr lang="en-US" dirty="0"/>
              <a:t>of the Fair Deal fell victim to congressional opposition from Republicans and southern Democrats. </a:t>
            </a:r>
          </a:p>
        </p:txBody>
      </p:sp>
    </p:spTree>
    <p:extLst>
      <p:ext uri="{BB962C8B-B14F-4D97-AF65-F5344CB8AC3E}">
        <p14:creationId xmlns:p14="http://schemas.microsoft.com/office/powerpoint/2010/main" val="1433432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95300"/>
            <a:ext cx="6667500" cy="552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71017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743</TotalTime>
  <Words>203</Words>
  <Application>Microsoft Office PowerPoint</Application>
  <PresentationFormat>On-screen Show (4:3)</PresentationFormat>
  <Paragraphs>56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Civic</vt:lpstr>
      <vt:lpstr>Roosevelt’s and Truman’s Economic Policy: The New and Fair Deals</vt:lpstr>
      <vt:lpstr>Prompt</vt:lpstr>
      <vt:lpstr>Thesis</vt:lpstr>
      <vt:lpstr>PowerPoint Presentation</vt:lpstr>
      <vt:lpstr>The New Deal</vt:lpstr>
      <vt:lpstr>PowerPoint Presentation</vt:lpstr>
      <vt:lpstr>The New Deal</vt:lpstr>
      <vt:lpstr>The Fair Deal</vt:lpstr>
      <vt:lpstr>PowerPoint Presentation</vt:lpstr>
      <vt:lpstr>The Fair Deal</vt:lpstr>
      <vt:lpstr>The Fair Deal and Domestic Reforms</vt:lpstr>
      <vt:lpstr>Similarities Between the New and the Fair Deal</vt:lpstr>
      <vt:lpstr>Differences in FDR’s New Deal</vt:lpstr>
      <vt:lpstr>Differences in FDR’s New Deal</vt:lpstr>
      <vt:lpstr>Differences in Truman’s Fair Deal</vt:lpstr>
      <vt:lpstr>Differences in Truman’s Fair Deal</vt:lpstr>
      <vt:lpstr>Conclusion</vt:lpstr>
      <vt:lpstr>Works Cited</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Roosevelt’s and Truman’s Economic Policy: The New and Fair Deals</dc:title>
  <dc:creator>Jeanna</dc:creator>
  <cp:lastModifiedBy>Justin</cp:lastModifiedBy>
  <cp:revision>46</cp:revision>
  <dcterms:created xsi:type="dcterms:W3CDTF">2013-04-06T20:31:19Z</dcterms:created>
  <dcterms:modified xsi:type="dcterms:W3CDTF">2013-04-08T04:07:04Z</dcterms:modified>
</cp:coreProperties>
</file>